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0" r:id="rId4"/>
    <p:sldMasterId id="2147483917" r:id="rId5"/>
  </p:sldMasterIdLst>
  <p:notesMasterIdLst>
    <p:notesMasterId r:id="rId39"/>
  </p:notesMasterIdLst>
  <p:handoutMasterIdLst>
    <p:handoutMasterId r:id="rId40"/>
  </p:handoutMasterIdLst>
  <p:sldIdLst>
    <p:sldId id="462" r:id="rId6"/>
    <p:sldId id="451" r:id="rId7"/>
    <p:sldId id="1203" r:id="rId8"/>
    <p:sldId id="1158" r:id="rId9"/>
    <p:sldId id="1206" r:id="rId10"/>
    <p:sldId id="1204" r:id="rId11"/>
    <p:sldId id="1205" r:id="rId12"/>
    <p:sldId id="1143" r:id="rId13"/>
    <p:sldId id="1187" r:id="rId14"/>
    <p:sldId id="1147" r:id="rId15"/>
    <p:sldId id="1196" r:id="rId16"/>
    <p:sldId id="1149" r:id="rId17"/>
    <p:sldId id="1152" r:id="rId18"/>
    <p:sldId id="1163" r:id="rId19"/>
    <p:sldId id="1188" r:id="rId20"/>
    <p:sldId id="1156" r:id="rId21"/>
    <p:sldId id="1198" r:id="rId22"/>
    <p:sldId id="1210" r:id="rId23"/>
    <p:sldId id="1212" r:id="rId24"/>
    <p:sldId id="1164" r:id="rId25"/>
    <p:sldId id="1199" r:id="rId26"/>
    <p:sldId id="1167" r:id="rId27"/>
    <p:sldId id="1189" r:id="rId28"/>
    <p:sldId id="1168" r:id="rId29"/>
    <p:sldId id="1169" r:id="rId30"/>
    <p:sldId id="1208" r:id="rId31"/>
    <p:sldId id="1214" r:id="rId32"/>
    <p:sldId id="1213" r:id="rId33"/>
    <p:sldId id="1171" r:id="rId34"/>
    <p:sldId id="1200" r:id="rId35"/>
    <p:sldId id="1215" r:id="rId36"/>
    <p:sldId id="1182" r:id="rId37"/>
    <p:sldId id="1119"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48196450-1ED4-5544-B0A0-8B1BE1A73423}">
          <p14:sldIdLst>
            <p14:sldId id="462"/>
            <p14:sldId id="451"/>
            <p14:sldId id="1203"/>
            <p14:sldId id="1158"/>
            <p14:sldId id="1206"/>
            <p14:sldId id="1204"/>
            <p14:sldId id="1205"/>
            <p14:sldId id="1143"/>
          </p14:sldIdLst>
        </p14:section>
        <p14:section name="SMC Elements" id="{9FE6FCE2-8733-4EE8-8F40-6206E9B48900}">
          <p14:sldIdLst>
            <p14:sldId id="1187"/>
            <p14:sldId id="1147"/>
            <p14:sldId id="1196"/>
            <p14:sldId id="1149"/>
            <p14:sldId id="1152"/>
          </p14:sldIdLst>
        </p14:section>
        <p14:section name="What to Expect: ORR" id="{C4A9544C-0A97-3A45-B7E9-E52E77D2E42B}">
          <p14:sldIdLst>
            <p14:sldId id="1163"/>
            <p14:sldId id="1188"/>
            <p14:sldId id="1156"/>
            <p14:sldId id="1198"/>
            <p14:sldId id="1210"/>
            <p14:sldId id="1212"/>
            <p14:sldId id="1164"/>
            <p14:sldId id="1199"/>
          </p14:sldIdLst>
        </p14:section>
        <p14:section name="What to Expect: CR" id="{BC64F81B-936F-D744-A964-A52974E83423}">
          <p14:sldIdLst>
            <p14:sldId id="1167"/>
            <p14:sldId id="1189"/>
            <p14:sldId id="1168"/>
            <p14:sldId id="1169"/>
            <p14:sldId id="1208"/>
            <p14:sldId id="1214"/>
            <p14:sldId id="1213"/>
            <p14:sldId id="1171"/>
            <p14:sldId id="1200"/>
          </p14:sldIdLst>
        </p14:section>
        <p14:section name="Closing" id="{D64F84A3-CCA4-DE47-A24F-1D666CAA86BE}">
          <p14:sldIdLst>
            <p14:sldId id="1215"/>
            <p14:sldId id="1182"/>
            <p14:sldId id="1119"/>
          </p14:sldIdLst>
        </p14:section>
      </p14:sectionLst>
    </p:ext>
    <p:ext uri="{EFAFB233-063F-42B5-8137-9DF3F51BA10A}">
      <p15:sldGuideLst xmlns:p15="http://schemas.microsoft.com/office/powerpoint/2012/main">
        <p15:guide id="1" orient="horz" pos="2064"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5F9A20A-D8F5-E9DB-547E-503BBE5549F2}" name="Ruchira Puri" initials="RP" userId="S::rpuri@mitre.org::30de53fa-22f8-46ef-ba58-7a80e92e654f" providerId="AD"/>
  <p188:author id="{5E0D481E-5579-E195-6C36-0779F45B3D22}" name="Colleen Line" initials="CL" userId="S::cmline@mitre.org::5769cb53-845b-4a42-9bc2-62d56c64ff6a" providerId="AD"/>
  <p188:author id="{E6FF272F-8371-6D95-C05B-5E5C863765F0}" name="Amy Strait" initials="AS" userId="Amy Strait" providerId="None"/>
  <p188:author id="{75D48733-360C-2816-55FA-E73D8A288BAF}" name="Colleen Line" initials="CL" userId="S::CMLINE@MITRE.ORG::5769cb53-845b-4a42-9bc2-62d56c64ff6a" providerId="AD"/>
  <p188:author id="{D8EFD835-03D7-1B4B-8B32-873DBD24F791}" name="Makenzie Rollins" initials="MR" userId="S::MROLLINS@MITRE.ORG::0b7458ab-d89d-4215-a4ab-7f4ab79020c9" providerId="AD"/>
  <p188:author id="{46A22343-697E-200E-C771-CACE076C81FD}" name="Julie Galloway Mabeus" initials="JGM" userId="S::jgallowaymabeus@mitre.org::8d1e29ac-97e4-41aa-8457-0b16dfc4509e" providerId="AD"/>
  <p188:author id="{0F0DE94A-857A-9970-639E-CB85216BC39C}" name="Julie Galloway Mabeus" initials="JG" userId="S::JGALLOWAYMABEUS@MITRE.ORG::8d1e29ac-97e4-41aa-8457-0b16dfc4509e" providerId="AD"/>
  <p188:author id="{51B2B04D-1AC1-3648-104F-912058A39D7A}" name="Ernest Mensah" initials="" userId="S::EMENSAH@MITRE.ORG::636730c2-dc67-48b4-b2e2-bb5c10ffd9d1" providerId="AD"/>
  <p188:author id="{487E1852-0812-DD3E-DA4F-5CD3882D69DB}" name="Makenzie Rollins" initials="MR" userId="S::mrollins@mitre.org::0b7458ab-d89d-4215-a4ab-7f4ab79020c9" providerId="AD"/>
  <p188:author id="{90D7CC65-2E07-8DAE-D3D1-69C66A12F799}" name="Brandy Spaulding" initials="BS" userId="71DktOxGiqxFYJAZ4XOsUoexKLE0w3WRBJnYEVfFQO4=" providerId="None"/>
  <p188:author id="{B94B0869-7402-5FB0-C20E-D2C33F67AA5C}" name="David D Chen" initials="DC" userId="S::ddchen@mitre.org::911cc896-9c58-4ab4-9b0b-c493196682ba" providerId="AD"/>
  <p188:author id="{E7DB7896-2A6F-7DAE-D5FB-E06DBED9C5EB}" name="Ashley AH Gray" initials="AG" userId="S::agray@mitre.org::fbc8a124-a9b4-42d2-9770-a1c8068750d4" providerId="AD"/>
  <p188:author id="{8578869B-6732-1AD2-AB49-9703E12BD0AA}" name="Loren Palestino" initials="LP" userId="nvWXrf0zd31Jmpebl6GfUp6IflqCHTH+lO/zHstEaPs=" providerId="None"/>
  <p188:author id="{3DD3399F-4FAA-E9BA-5C1B-C3E745FD03CA}" name="ALEJANDRA JOHNSON" initials="AJ" userId="+YVqWP3gAtgQj7Aa/TtZzcZnpZbHFNvGDccOI9Y/cSw=" providerId="None"/>
  <p188:author id="{DEED14C0-09C5-DB4C-35F2-3F60A697E7BC}" name="Ernest Mensah" initials="EM" userId="S::emensah@mitre.org::636730c2-dc67-48b4-b2e2-bb5c10ffd9d1" providerId="AD"/>
  <p188:author id="{B42EB4C4-9979-A6DD-5ADA-3A24BA5D5314}" name="Kathleen MW Prince" initials="KP" userId="S::KPRINCE@MITRE.ORG::d7dcda69-33da-49ee-b037-cbe70d10c46f" providerId="AD"/>
  <p188:author id="{5A6073CD-2AAF-B406-91C4-11269DB84DBA}" name="Amy Strait" initials="AS" userId="S::ASTRAIT@MITRE.ORG::f9a5551b-78c6-4d6c-a064-4abe8bef6db6" providerId="AD"/>
  <p188:author id="{8B372DD5-1C85-D4F3-F1B4-B720F8F671C2}" name="Becky J Crawford" initials="BC" userId="S::BJCRAWFORD@MITRE.ORG::660b9d6c-ad20-4684-8f9d-c42cd9806025" providerId="AD"/>
  <p188:author id="{B156B8E6-701C-B1B9-EE72-B16F39877D10}" name="Ed Dolly" initials="ED" userId="hny91V7qp/PnmstLmHZQMk0fhwVCxFUCaJQ8ifpcy+k=" providerId="None"/>
  <p188:author id="{E3D071E9-27E3-FAB1-FF30-A147022F9277}" name="Sonya Shaver" initials="SS" userId="S::sshaver@mitre.org::a166d3b5-0db0-4356-9b3e-2064de93bc65" providerId="AD"/>
  <p188:author id="{25ADBFE9-2CCB-6690-772B-B1D7C6DBBAFA}" name="EUGENE GABRIYELOV" initials="EG" userId="5I1xeZt1uVdTenTjkHSWY53n4xTDXqokAWS6OTV4Zl0=" providerId="None"/>
  <p188:author id="{CA5729F1-D381-460A-250C-7BABB4452243}" name="Sonya Shaver" initials="SS" userId="S::SSHAVER@MITRE.ORG::a166d3b5-0db0-4356-9b3e-2064de93bc65" providerId="AD"/>
  <p188:author id="{D5033EF4-2929-DBFE-D9E9-49A5AEABE240}" name="Douglas S Hoff" initials="DH" userId="S::DOUGHOFF@MITRE.ORG::e288264b-19a7-4764-830c-2799d730b8c4" providerId="AD"/>
  <p188:author id="{2467BCFA-B803-0475-D38F-4E5F7CE388E9}" name="Dr. Juliet Thomas" initials="JT" userId="S::JULIETTHOMAS@MITRE.ORG::8b01a0af-ce9c-4ab6-8c9d-ddc69eb2cc5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ecker, Cathy" initials="BC" lastIdx="14" clrIdx="0">
    <p:extLst>
      <p:ext uri="{19B8F6BF-5375-455C-9EA6-DF929625EA0E}">
        <p15:presenceInfo xmlns:p15="http://schemas.microsoft.com/office/powerpoint/2012/main" userId="S::CDBECKER@MITRE.ORG::e2f07a33-09aa-4155-8033-4023729a7f1b" providerId="AD"/>
      </p:ext>
    </p:extLst>
  </p:cmAuthor>
  <p:cmAuthor id="2" name="Molla, Gina M" initials="MGM" lastIdx="11" clrIdx="1">
    <p:extLst>
      <p:ext uri="{19B8F6BF-5375-455C-9EA6-DF929625EA0E}">
        <p15:presenceInfo xmlns:p15="http://schemas.microsoft.com/office/powerpoint/2012/main" userId="S::GMOLLA@MITRE.ORG::90935d20-3bb3-4d86-b9be-79716ef3b59f" providerId="AD"/>
      </p:ext>
    </p:extLst>
  </p:cmAuthor>
  <p:cmAuthor id="3" name="Desens, Linda" initials="DL" lastIdx="11" clrIdx="2">
    <p:extLst>
      <p:ext uri="{19B8F6BF-5375-455C-9EA6-DF929625EA0E}">
        <p15:presenceInfo xmlns:p15="http://schemas.microsoft.com/office/powerpoint/2012/main" userId="S::LDESENS@MITRE.ORG::20d09778-9aa9-48da-9179-5e3347e234d5" providerId="AD"/>
      </p:ext>
    </p:extLst>
  </p:cmAuthor>
  <p:cmAuthor id="4" name="Sepe, Daniello" initials="SD" lastIdx="1" clrIdx="3">
    <p:extLst>
      <p:ext uri="{19B8F6BF-5375-455C-9EA6-DF929625EA0E}">
        <p15:presenceInfo xmlns:p15="http://schemas.microsoft.com/office/powerpoint/2012/main" userId="S::DSEPE@MITRE.ORG::d939e188-5412-47e3-bd59-b920331dc850" providerId="AD"/>
      </p:ext>
    </p:extLst>
  </p:cmAuthor>
  <p:cmAuthor id="5" name="Grimm, Heather" initials="GH" lastIdx="9" clrIdx="4">
    <p:extLst>
      <p:ext uri="{19B8F6BF-5375-455C-9EA6-DF929625EA0E}">
        <p15:presenceInfo xmlns:p15="http://schemas.microsoft.com/office/powerpoint/2012/main" userId="S::HMAI@MITRE.ORG::38a0ba56-7352-4a62-a1ba-87eab5ea80f0" providerId="AD"/>
      </p:ext>
    </p:extLst>
  </p:cmAuthor>
  <p:cmAuthor id="6" name="Grimm, Heather" initials="GH [2]" lastIdx="3" clrIdx="5">
    <p:extLst>
      <p:ext uri="{19B8F6BF-5375-455C-9EA6-DF929625EA0E}">
        <p15:presenceInfo xmlns:p15="http://schemas.microsoft.com/office/powerpoint/2012/main" userId="S-1-5-21-1940666338-227100268-1349548132-168335" providerId="AD"/>
      </p:ext>
    </p:extLst>
  </p:cmAuthor>
  <p:cmAuthor id="7" name="Puri, Ruchira" initials="PR" lastIdx="7" clrIdx="6">
    <p:extLst>
      <p:ext uri="{19B8F6BF-5375-455C-9EA6-DF929625EA0E}">
        <p15:presenceInfo xmlns:p15="http://schemas.microsoft.com/office/powerpoint/2012/main" userId="S::RPURI@MITRE.ORG::30de53fa-22f8-46ef-ba58-7a80e92e654f" providerId="AD"/>
      </p:ext>
    </p:extLst>
  </p:cmAuthor>
  <p:cmAuthor id="8" name="McNeill, Nick" initials="MN" lastIdx="22" clrIdx="7">
    <p:extLst>
      <p:ext uri="{19B8F6BF-5375-455C-9EA6-DF929625EA0E}">
        <p15:presenceInfo xmlns:p15="http://schemas.microsoft.com/office/powerpoint/2012/main" userId="S::nmcneill@mitre.org::8d3b0fd3-6cb4-4008-a6cf-f2f3337a372c" providerId="AD"/>
      </p:ext>
    </p:extLst>
  </p:cmAuthor>
  <p:cmAuthor id="9" name="Bruno, Rebecca" initials="BR" lastIdx="3" clrIdx="8">
    <p:extLst>
      <p:ext uri="{19B8F6BF-5375-455C-9EA6-DF929625EA0E}">
        <p15:presenceInfo xmlns:p15="http://schemas.microsoft.com/office/powerpoint/2012/main" userId="S::RBRUNO@MITRE.ORG::2874435d-522c-4c6f-bfa7-cef841044134" providerId="AD"/>
      </p:ext>
    </p:extLst>
  </p:cmAuthor>
  <p:cmAuthor id="10" name="Ashley AH Gray" initials="AAG" lastIdx="10" clrIdx="9">
    <p:extLst>
      <p:ext uri="{19B8F6BF-5375-455C-9EA6-DF929625EA0E}">
        <p15:presenceInfo xmlns:p15="http://schemas.microsoft.com/office/powerpoint/2012/main" userId="S::agray@mitre.org::fbc8a124-a9b4-42d2-9770-a1c8068750d4" providerId="AD"/>
      </p:ext>
    </p:extLst>
  </p:cmAuthor>
  <p:cmAuthor id="11" name="Kyle P Miller" initials="KPM" lastIdx="19" clrIdx="10">
    <p:extLst>
      <p:ext uri="{19B8F6BF-5375-455C-9EA6-DF929625EA0E}">
        <p15:presenceInfo xmlns:p15="http://schemas.microsoft.com/office/powerpoint/2012/main" userId="S::KPMILLER@MITRE.ORG::a004391e-31e4-4cd4-9206-04e288dece4e" providerId="AD"/>
      </p:ext>
    </p:extLst>
  </p:cmAuthor>
  <p:cmAuthor id="12" name="Chris L Peterson" initials="CP" lastIdx="15" clrIdx="11">
    <p:extLst>
      <p:ext uri="{19B8F6BF-5375-455C-9EA6-DF929625EA0E}">
        <p15:presenceInfo xmlns:p15="http://schemas.microsoft.com/office/powerpoint/2012/main" userId="S::cpeterson@mitre.org::c0ba8890-80ee-429a-9bb6-791b17097c34" providerId="AD"/>
      </p:ext>
    </p:extLst>
  </p:cmAuthor>
  <p:cmAuthor id="13" name="Johanna L Barraza-Cannon" initials="JB" lastIdx="1" clrIdx="12">
    <p:extLst>
      <p:ext uri="{19B8F6BF-5375-455C-9EA6-DF929625EA0E}">
        <p15:presenceInfo xmlns:p15="http://schemas.microsoft.com/office/powerpoint/2012/main" userId="S::jbarrazacannon@mitre.org::fe9c2757-1a8f-45cc-ae11-5752f8e081ea" providerId="AD"/>
      </p:ext>
    </p:extLst>
  </p:cmAuthor>
  <p:cmAuthor id="14" name="Sejal Patel" initials="SP" lastIdx="15" clrIdx="13">
    <p:extLst>
      <p:ext uri="{19B8F6BF-5375-455C-9EA6-DF929625EA0E}">
        <p15:presenceInfo xmlns:p15="http://schemas.microsoft.com/office/powerpoint/2012/main" userId="S::patel@mitre.org::513b05b4-6934-40ff-810d-44014310b46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986"/>
    <a:srgbClr val="457EA4"/>
    <a:srgbClr val="E2EAFE"/>
    <a:srgbClr val="D0CECE"/>
    <a:srgbClr val="DEA900"/>
    <a:srgbClr val="DAA600"/>
    <a:srgbClr val="E9EBF5"/>
    <a:srgbClr val="FFD004"/>
    <a:srgbClr val="E7E6E6"/>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0F7817-B33E-386C-7EFB-0B255D9A9EDA}" v="2" dt="2026-01-02T18:38:31.038"/>
    <p1510:client id="{A3E7BC12-76FE-4E40-AA69-0AC96F2FFDC7}" v="8" dt="2026-01-02T18:43:21.0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72177" autoAdjust="0"/>
  </p:normalViewPr>
  <p:slideViewPr>
    <p:cSldViewPr snapToGrid="0">
      <p:cViewPr varScale="1">
        <p:scale>
          <a:sx n="90" d="100"/>
          <a:sy n="90" d="100"/>
        </p:scale>
        <p:origin x="1976" y="200"/>
      </p:cViewPr>
      <p:guideLst>
        <p:guide orient="horz" pos="2064"/>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notesMaster" Target="notesMasters/notesMaster1.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presProps" Target="presProps.xml"/><Relationship Id="rId47" Type="http://schemas.microsoft.com/office/2018/10/relationships/authors" Target="author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viewProps" Target="viewProps.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microsoft.com/office/2015/10/relationships/revisionInfo" Target="revisionInfo.xml"/><Relationship Id="rId20" Type="http://schemas.openxmlformats.org/officeDocument/2006/relationships/slide" Target="slides/slide15.xml"/><Relationship Id="rId41"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5865D63-834F-3042-8F5F-42172629DF03}" type="doc">
      <dgm:prSet loTypeId="urn:microsoft.com/office/officeart/2005/8/layout/chevron1" loCatId="" qsTypeId="urn:microsoft.com/office/officeart/2005/8/quickstyle/simple1" qsCatId="simple" csTypeId="urn:microsoft.com/office/officeart/2005/8/colors/accent1_2" csCatId="accent1" phldr="1"/>
      <dgm:spPr/>
    </dgm:pt>
    <dgm:pt modelId="{2390BB97-5CF8-B541-85A7-C3675364EDF7}">
      <dgm:prSet phldrT="[Text]"/>
      <dgm:spPr/>
      <dgm:t>
        <a:bodyPr/>
        <a:lstStyle/>
        <a:p>
          <a:r>
            <a:rPr lang="en-US"/>
            <a:t>Operational Readiness Review (ORR)</a:t>
          </a:r>
        </a:p>
      </dgm:t>
    </dgm:pt>
    <dgm:pt modelId="{73C4E276-0B86-6F4B-9007-F031DBA99B33}" type="parTrans" cxnId="{8DA25786-BAFB-C845-BCB3-35177E9098AE}">
      <dgm:prSet/>
      <dgm:spPr/>
      <dgm:t>
        <a:bodyPr/>
        <a:lstStyle/>
        <a:p>
          <a:endParaRPr lang="en-US"/>
        </a:p>
      </dgm:t>
    </dgm:pt>
    <dgm:pt modelId="{0F199715-6649-F14B-BF23-07D1B491A264}" type="sibTrans" cxnId="{8DA25786-BAFB-C845-BCB3-35177E9098AE}">
      <dgm:prSet/>
      <dgm:spPr/>
      <dgm:t>
        <a:bodyPr/>
        <a:lstStyle/>
        <a:p>
          <a:endParaRPr lang="en-US"/>
        </a:p>
      </dgm:t>
    </dgm:pt>
    <dgm:pt modelId="{1E7ECA79-0F68-334E-A4BC-9A1FCAC62502}">
      <dgm:prSet phldrT="[Text]"/>
      <dgm:spPr/>
      <dgm:t>
        <a:bodyPr/>
        <a:lstStyle/>
        <a:p>
          <a:r>
            <a:rPr lang="en-US"/>
            <a:t>Certification Review (CR) </a:t>
          </a:r>
        </a:p>
      </dgm:t>
    </dgm:pt>
    <dgm:pt modelId="{6EF8E717-3458-2844-9EA2-7D338D75ED33}" type="parTrans" cxnId="{37B1A8D3-956F-184F-9659-1C3DAF33635B}">
      <dgm:prSet/>
      <dgm:spPr/>
      <dgm:t>
        <a:bodyPr/>
        <a:lstStyle/>
        <a:p>
          <a:endParaRPr lang="en-US"/>
        </a:p>
      </dgm:t>
    </dgm:pt>
    <dgm:pt modelId="{5ABA1001-B7E3-934D-878A-1596926A18E6}" type="sibTrans" cxnId="{37B1A8D3-956F-184F-9659-1C3DAF33635B}">
      <dgm:prSet/>
      <dgm:spPr/>
      <dgm:t>
        <a:bodyPr/>
        <a:lstStyle/>
        <a:p>
          <a:endParaRPr lang="en-US"/>
        </a:p>
      </dgm:t>
    </dgm:pt>
    <dgm:pt modelId="{019C07CD-725B-154A-84C9-DA7DB158C401}" type="pres">
      <dgm:prSet presAssocID="{E5865D63-834F-3042-8F5F-42172629DF03}" presName="Name0" presStyleCnt="0">
        <dgm:presLayoutVars>
          <dgm:dir/>
          <dgm:animLvl val="lvl"/>
          <dgm:resizeHandles val="exact"/>
        </dgm:presLayoutVars>
      </dgm:prSet>
      <dgm:spPr/>
    </dgm:pt>
    <dgm:pt modelId="{9208DEE6-C4D3-A546-8CC9-57DD66E3AC01}" type="pres">
      <dgm:prSet presAssocID="{2390BB97-5CF8-B541-85A7-C3675364EDF7}" presName="parTxOnly" presStyleLbl="node1" presStyleIdx="0" presStyleCnt="2">
        <dgm:presLayoutVars>
          <dgm:chMax val="0"/>
          <dgm:chPref val="0"/>
          <dgm:bulletEnabled val="1"/>
        </dgm:presLayoutVars>
      </dgm:prSet>
      <dgm:spPr/>
    </dgm:pt>
    <dgm:pt modelId="{CE0530C3-95C3-0940-9B71-AC3609B67F2D}" type="pres">
      <dgm:prSet presAssocID="{0F199715-6649-F14B-BF23-07D1B491A264}" presName="parTxOnlySpace" presStyleCnt="0"/>
      <dgm:spPr/>
    </dgm:pt>
    <dgm:pt modelId="{EDC1CC92-76B5-0342-BDCC-6466984D6660}" type="pres">
      <dgm:prSet presAssocID="{1E7ECA79-0F68-334E-A4BC-9A1FCAC62502}" presName="parTxOnly" presStyleLbl="node1" presStyleIdx="1" presStyleCnt="2">
        <dgm:presLayoutVars>
          <dgm:chMax val="0"/>
          <dgm:chPref val="0"/>
          <dgm:bulletEnabled val="1"/>
        </dgm:presLayoutVars>
      </dgm:prSet>
      <dgm:spPr/>
    </dgm:pt>
  </dgm:ptLst>
  <dgm:cxnLst>
    <dgm:cxn modelId="{10A9DA2C-A8F4-724B-87F7-39398B6DB1BB}" type="presOf" srcId="{1E7ECA79-0F68-334E-A4BC-9A1FCAC62502}" destId="{EDC1CC92-76B5-0342-BDCC-6466984D6660}" srcOrd="0" destOrd="0" presId="urn:microsoft.com/office/officeart/2005/8/layout/chevron1"/>
    <dgm:cxn modelId="{8DA25786-BAFB-C845-BCB3-35177E9098AE}" srcId="{E5865D63-834F-3042-8F5F-42172629DF03}" destId="{2390BB97-5CF8-B541-85A7-C3675364EDF7}" srcOrd="0" destOrd="0" parTransId="{73C4E276-0B86-6F4B-9007-F031DBA99B33}" sibTransId="{0F199715-6649-F14B-BF23-07D1B491A264}"/>
    <dgm:cxn modelId="{9792299A-9A1E-4145-8970-3F240EEE14B8}" type="presOf" srcId="{2390BB97-5CF8-B541-85A7-C3675364EDF7}" destId="{9208DEE6-C4D3-A546-8CC9-57DD66E3AC01}" srcOrd="0" destOrd="0" presId="urn:microsoft.com/office/officeart/2005/8/layout/chevron1"/>
    <dgm:cxn modelId="{ED8152A7-0F6A-DE43-AC32-319FF133CADC}" type="presOf" srcId="{E5865D63-834F-3042-8F5F-42172629DF03}" destId="{019C07CD-725B-154A-84C9-DA7DB158C401}" srcOrd="0" destOrd="0" presId="urn:microsoft.com/office/officeart/2005/8/layout/chevron1"/>
    <dgm:cxn modelId="{37B1A8D3-956F-184F-9659-1C3DAF33635B}" srcId="{E5865D63-834F-3042-8F5F-42172629DF03}" destId="{1E7ECA79-0F68-334E-A4BC-9A1FCAC62502}" srcOrd="1" destOrd="0" parTransId="{6EF8E717-3458-2844-9EA2-7D338D75ED33}" sibTransId="{5ABA1001-B7E3-934D-878A-1596926A18E6}"/>
    <dgm:cxn modelId="{26EF5FBE-269E-354C-A938-F33F93A30C51}" type="presParOf" srcId="{019C07CD-725B-154A-84C9-DA7DB158C401}" destId="{9208DEE6-C4D3-A546-8CC9-57DD66E3AC01}" srcOrd="0" destOrd="0" presId="urn:microsoft.com/office/officeart/2005/8/layout/chevron1"/>
    <dgm:cxn modelId="{A63D1E35-BEA5-5848-99F3-65AEACD17C0A}" type="presParOf" srcId="{019C07CD-725B-154A-84C9-DA7DB158C401}" destId="{CE0530C3-95C3-0940-9B71-AC3609B67F2D}" srcOrd="1" destOrd="0" presId="urn:microsoft.com/office/officeart/2005/8/layout/chevron1"/>
    <dgm:cxn modelId="{AA196AEF-B73D-0849-AD4F-89050C80765C}" type="presParOf" srcId="{019C07CD-725B-154A-84C9-DA7DB158C401}" destId="{EDC1CC92-76B5-0342-BDCC-6466984D6660}" srcOrd="2"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09B3523-F1C4-3441-9B38-75CB3421C83D}" type="doc">
      <dgm:prSet loTypeId="urn:microsoft.com/office/officeart/2009/3/layout/SubStepProcess" loCatId="" qsTypeId="urn:microsoft.com/office/officeart/2005/8/quickstyle/simple1" qsCatId="simple" csTypeId="urn:microsoft.com/office/officeart/2005/8/colors/accent1_2" csCatId="accent1" phldr="1"/>
      <dgm:spPr/>
      <dgm:t>
        <a:bodyPr/>
        <a:lstStyle/>
        <a:p>
          <a:endParaRPr lang="en-US"/>
        </a:p>
      </dgm:t>
    </dgm:pt>
    <dgm:pt modelId="{00281B41-E44E-6241-AD68-50AF2ADE2946}">
      <dgm:prSet phldrT="[Text]"/>
      <dgm:spPr/>
      <dgm:t>
        <a:bodyPr/>
        <a:lstStyle/>
        <a:p>
          <a:r>
            <a:rPr lang="en-US"/>
            <a:t>Conditions for Enhanced Funding</a:t>
          </a:r>
        </a:p>
      </dgm:t>
    </dgm:pt>
    <dgm:pt modelId="{6ADD63F8-A680-B743-B887-161EDC6B4CDF}" type="parTrans" cxnId="{E4C87405-CA85-E647-815E-00FBC2BF8A86}">
      <dgm:prSet/>
      <dgm:spPr/>
      <dgm:t>
        <a:bodyPr/>
        <a:lstStyle/>
        <a:p>
          <a:endParaRPr lang="en-US"/>
        </a:p>
      </dgm:t>
    </dgm:pt>
    <dgm:pt modelId="{2D438296-082B-0242-9C7B-971EAA0AB088}" type="sibTrans" cxnId="{E4C87405-CA85-E647-815E-00FBC2BF8A86}">
      <dgm:prSet/>
      <dgm:spPr/>
      <dgm:t>
        <a:bodyPr/>
        <a:lstStyle/>
        <a:p>
          <a:endParaRPr lang="en-US"/>
        </a:p>
      </dgm:t>
    </dgm:pt>
    <dgm:pt modelId="{7F0BF8D1-1002-0747-B222-3159A285E670}">
      <dgm:prSet phldrT="[Text]"/>
      <dgm:spPr/>
      <dgm:t>
        <a:bodyPr/>
        <a:lstStyle/>
        <a:p>
          <a:r>
            <a:rPr lang="en-US"/>
            <a:t>CMS-Required Outcomes</a:t>
          </a:r>
        </a:p>
      </dgm:t>
    </dgm:pt>
    <dgm:pt modelId="{DAD524CA-C30E-0043-BC70-9DA4D7757BC8}" type="parTrans" cxnId="{7BE900D9-0545-884F-8479-9DB561396882}">
      <dgm:prSet/>
      <dgm:spPr/>
      <dgm:t>
        <a:bodyPr/>
        <a:lstStyle/>
        <a:p>
          <a:endParaRPr lang="en-US"/>
        </a:p>
      </dgm:t>
    </dgm:pt>
    <dgm:pt modelId="{A3D07D3D-6663-D24A-9379-FFECBF5F0A57}" type="sibTrans" cxnId="{7BE900D9-0545-884F-8479-9DB561396882}">
      <dgm:prSet/>
      <dgm:spPr/>
      <dgm:t>
        <a:bodyPr/>
        <a:lstStyle/>
        <a:p>
          <a:endParaRPr lang="en-US"/>
        </a:p>
      </dgm:t>
    </dgm:pt>
    <dgm:pt modelId="{3F5E5514-822B-4747-B1A0-DFE418A4104B}">
      <dgm:prSet phldrT="[Text]"/>
      <dgm:spPr/>
      <dgm:t>
        <a:bodyPr/>
        <a:lstStyle/>
        <a:p>
          <a:r>
            <a:rPr lang="en-US"/>
            <a:t>State-Specific Outcomes</a:t>
          </a:r>
        </a:p>
      </dgm:t>
    </dgm:pt>
    <dgm:pt modelId="{87A1A257-31C0-5D49-8C2F-1E4F20CCDC4D}" type="parTrans" cxnId="{777496AA-954B-1B40-A102-B3C9B88D4D40}">
      <dgm:prSet/>
      <dgm:spPr/>
      <dgm:t>
        <a:bodyPr/>
        <a:lstStyle/>
        <a:p>
          <a:endParaRPr lang="en-US"/>
        </a:p>
      </dgm:t>
    </dgm:pt>
    <dgm:pt modelId="{E12F9F99-1F0C-9F4B-8649-EBCD7C19F24B}" type="sibTrans" cxnId="{777496AA-954B-1B40-A102-B3C9B88D4D40}">
      <dgm:prSet/>
      <dgm:spPr/>
      <dgm:t>
        <a:bodyPr/>
        <a:lstStyle/>
        <a:p>
          <a:endParaRPr lang="en-US"/>
        </a:p>
      </dgm:t>
    </dgm:pt>
    <dgm:pt modelId="{5E6A64D3-B30C-7546-A70E-C895197E24AC}">
      <dgm:prSet phldrT="[Text]"/>
      <dgm:spPr/>
      <dgm:t>
        <a:bodyPr/>
        <a:lstStyle/>
        <a:p>
          <a:r>
            <a:rPr lang="en-US"/>
            <a:t>Metrics</a:t>
          </a:r>
        </a:p>
      </dgm:t>
    </dgm:pt>
    <dgm:pt modelId="{AD7A972C-529B-3149-973B-F3B1EBB9CD3B}" type="parTrans" cxnId="{10990550-9B5F-D043-B113-A5E61689D5DD}">
      <dgm:prSet/>
      <dgm:spPr/>
      <dgm:t>
        <a:bodyPr/>
        <a:lstStyle/>
        <a:p>
          <a:endParaRPr lang="en-US"/>
        </a:p>
      </dgm:t>
    </dgm:pt>
    <dgm:pt modelId="{F81AC522-0054-4146-87E1-5CF56FF1C48B}" type="sibTrans" cxnId="{10990550-9B5F-D043-B113-A5E61689D5DD}">
      <dgm:prSet/>
      <dgm:spPr/>
      <dgm:t>
        <a:bodyPr/>
        <a:lstStyle/>
        <a:p>
          <a:endParaRPr lang="en-US"/>
        </a:p>
      </dgm:t>
    </dgm:pt>
    <dgm:pt modelId="{1FEA634C-6F73-A74C-9862-98E174C343C0}" type="pres">
      <dgm:prSet presAssocID="{509B3523-F1C4-3441-9B38-75CB3421C83D}" presName="Name0" presStyleCnt="0">
        <dgm:presLayoutVars>
          <dgm:chMax val="7"/>
          <dgm:dir/>
          <dgm:animOne val="branch"/>
        </dgm:presLayoutVars>
      </dgm:prSet>
      <dgm:spPr/>
    </dgm:pt>
    <dgm:pt modelId="{071E4569-ED8F-6C47-BAF7-F93BA7288C96}" type="pres">
      <dgm:prSet presAssocID="{00281B41-E44E-6241-AD68-50AF2ADE2946}" presName="parTx1" presStyleLbl="node1" presStyleIdx="0" presStyleCnt="4"/>
      <dgm:spPr/>
    </dgm:pt>
    <dgm:pt modelId="{7BE5927D-F64C-494A-A8D9-0A0EE98DFA3A}" type="pres">
      <dgm:prSet presAssocID="{7F0BF8D1-1002-0747-B222-3159A285E670}" presName="parTx2" presStyleLbl="node1" presStyleIdx="1" presStyleCnt="4"/>
      <dgm:spPr/>
    </dgm:pt>
    <dgm:pt modelId="{BA18879B-CCA5-9148-93DF-A12620D4B100}" type="pres">
      <dgm:prSet presAssocID="{3F5E5514-822B-4747-B1A0-DFE418A4104B}" presName="parTx3" presStyleLbl="node1" presStyleIdx="2" presStyleCnt="4"/>
      <dgm:spPr/>
    </dgm:pt>
    <dgm:pt modelId="{F8B64DC4-D874-EE46-B666-8F424EDE6891}" type="pres">
      <dgm:prSet presAssocID="{5E6A64D3-B30C-7546-A70E-C895197E24AC}" presName="parTx4" presStyleLbl="node1" presStyleIdx="3" presStyleCnt="4" custLinFactNeighborY="1232"/>
      <dgm:spPr/>
    </dgm:pt>
  </dgm:ptLst>
  <dgm:cxnLst>
    <dgm:cxn modelId="{E4C87405-CA85-E647-815E-00FBC2BF8A86}" srcId="{509B3523-F1C4-3441-9B38-75CB3421C83D}" destId="{00281B41-E44E-6241-AD68-50AF2ADE2946}" srcOrd="0" destOrd="0" parTransId="{6ADD63F8-A680-B743-B887-161EDC6B4CDF}" sibTransId="{2D438296-082B-0242-9C7B-971EAA0AB088}"/>
    <dgm:cxn modelId="{6C7C2106-B000-A846-90E4-ACEE19B4E56B}" type="presOf" srcId="{5E6A64D3-B30C-7546-A70E-C895197E24AC}" destId="{F8B64DC4-D874-EE46-B666-8F424EDE6891}" srcOrd="0" destOrd="0" presId="urn:microsoft.com/office/officeart/2009/3/layout/SubStepProcess"/>
    <dgm:cxn modelId="{10990550-9B5F-D043-B113-A5E61689D5DD}" srcId="{509B3523-F1C4-3441-9B38-75CB3421C83D}" destId="{5E6A64D3-B30C-7546-A70E-C895197E24AC}" srcOrd="3" destOrd="0" parTransId="{AD7A972C-529B-3149-973B-F3B1EBB9CD3B}" sibTransId="{F81AC522-0054-4146-87E1-5CF56FF1C48B}"/>
    <dgm:cxn modelId="{5D6F1077-F211-884B-A7C7-D7B5DDDC53FE}" type="presOf" srcId="{509B3523-F1C4-3441-9B38-75CB3421C83D}" destId="{1FEA634C-6F73-A74C-9862-98E174C343C0}" srcOrd="0" destOrd="0" presId="urn:microsoft.com/office/officeart/2009/3/layout/SubStepProcess"/>
    <dgm:cxn modelId="{C620DD88-B7CD-6E46-8F8E-E48AB6F25B92}" type="presOf" srcId="{3F5E5514-822B-4747-B1A0-DFE418A4104B}" destId="{BA18879B-CCA5-9148-93DF-A12620D4B100}" srcOrd="0" destOrd="0" presId="urn:microsoft.com/office/officeart/2009/3/layout/SubStepProcess"/>
    <dgm:cxn modelId="{777496AA-954B-1B40-A102-B3C9B88D4D40}" srcId="{509B3523-F1C4-3441-9B38-75CB3421C83D}" destId="{3F5E5514-822B-4747-B1A0-DFE418A4104B}" srcOrd="2" destOrd="0" parTransId="{87A1A257-31C0-5D49-8C2F-1E4F20CCDC4D}" sibTransId="{E12F9F99-1F0C-9F4B-8649-EBCD7C19F24B}"/>
    <dgm:cxn modelId="{7BE900D9-0545-884F-8479-9DB561396882}" srcId="{509B3523-F1C4-3441-9B38-75CB3421C83D}" destId="{7F0BF8D1-1002-0747-B222-3159A285E670}" srcOrd="1" destOrd="0" parTransId="{DAD524CA-C30E-0043-BC70-9DA4D7757BC8}" sibTransId="{A3D07D3D-6663-D24A-9379-FFECBF5F0A57}"/>
    <dgm:cxn modelId="{EF58BAE4-6897-414D-9606-771D0EC8D0C7}" type="presOf" srcId="{7F0BF8D1-1002-0747-B222-3159A285E670}" destId="{7BE5927D-F64C-494A-A8D9-0A0EE98DFA3A}" srcOrd="0" destOrd="0" presId="urn:microsoft.com/office/officeart/2009/3/layout/SubStepProcess"/>
    <dgm:cxn modelId="{D8AC7AF7-490D-6F42-AB25-D5E12EC5A363}" type="presOf" srcId="{00281B41-E44E-6241-AD68-50AF2ADE2946}" destId="{071E4569-ED8F-6C47-BAF7-F93BA7288C96}" srcOrd="0" destOrd="0" presId="urn:microsoft.com/office/officeart/2009/3/layout/SubStepProcess"/>
    <dgm:cxn modelId="{D4F493B3-DF63-5F4C-ABB9-C10E5B268B6E}" type="presParOf" srcId="{1FEA634C-6F73-A74C-9862-98E174C343C0}" destId="{071E4569-ED8F-6C47-BAF7-F93BA7288C96}" srcOrd="0" destOrd="0" presId="urn:microsoft.com/office/officeart/2009/3/layout/SubStepProcess"/>
    <dgm:cxn modelId="{6CBCFE7E-AB24-7847-B20F-46B85BF896D1}" type="presParOf" srcId="{1FEA634C-6F73-A74C-9862-98E174C343C0}" destId="{7BE5927D-F64C-494A-A8D9-0A0EE98DFA3A}" srcOrd="1" destOrd="0" presId="urn:microsoft.com/office/officeart/2009/3/layout/SubStepProcess"/>
    <dgm:cxn modelId="{69F73FA0-B173-DC4C-AC95-14C8C12839A4}" type="presParOf" srcId="{1FEA634C-6F73-A74C-9862-98E174C343C0}" destId="{BA18879B-CCA5-9148-93DF-A12620D4B100}" srcOrd="2" destOrd="0" presId="urn:microsoft.com/office/officeart/2009/3/layout/SubStepProcess"/>
    <dgm:cxn modelId="{BDD9DB70-CD7C-144C-AF8B-89DE9C49CBC8}" type="presParOf" srcId="{1FEA634C-6F73-A74C-9862-98E174C343C0}" destId="{F8B64DC4-D874-EE46-B666-8F424EDE6891}" srcOrd="3" destOrd="0" presId="urn:microsoft.com/office/officeart/2009/3/layout/SubStep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08DEE6-C4D3-A546-8CC9-57DD66E3AC01}">
      <dsp:nvSpPr>
        <dsp:cNvPr id="0" name=""/>
        <dsp:cNvSpPr/>
      </dsp:nvSpPr>
      <dsp:spPr>
        <a:xfrm>
          <a:off x="5457" y="0"/>
          <a:ext cx="3262246" cy="1123940"/>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33338" rIns="33338" bIns="33338" numCol="1" spcCol="1270" anchor="ctr" anchorCtr="0">
          <a:noAutofit/>
        </a:bodyPr>
        <a:lstStyle/>
        <a:p>
          <a:pPr marL="0" lvl="0" indent="0" algn="ctr" defTabSz="1111250">
            <a:lnSpc>
              <a:spcPct val="90000"/>
            </a:lnSpc>
            <a:spcBef>
              <a:spcPct val="0"/>
            </a:spcBef>
            <a:spcAft>
              <a:spcPct val="35000"/>
            </a:spcAft>
            <a:buNone/>
          </a:pPr>
          <a:r>
            <a:rPr lang="en-US" sz="2500" kern="1200"/>
            <a:t>Operational Readiness Review (ORR)</a:t>
          </a:r>
        </a:p>
      </dsp:txBody>
      <dsp:txXfrm>
        <a:off x="567427" y="0"/>
        <a:ext cx="2138306" cy="1123940"/>
      </dsp:txXfrm>
    </dsp:sp>
    <dsp:sp modelId="{EDC1CC92-76B5-0342-BDCC-6466984D6660}">
      <dsp:nvSpPr>
        <dsp:cNvPr id="0" name=""/>
        <dsp:cNvSpPr/>
      </dsp:nvSpPr>
      <dsp:spPr>
        <a:xfrm>
          <a:off x="2941479" y="0"/>
          <a:ext cx="3262246" cy="1123940"/>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33338" rIns="33338" bIns="33338" numCol="1" spcCol="1270" anchor="ctr" anchorCtr="0">
          <a:noAutofit/>
        </a:bodyPr>
        <a:lstStyle/>
        <a:p>
          <a:pPr marL="0" lvl="0" indent="0" algn="ctr" defTabSz="1111250">
            <a:lnSpc>
              <a:spcPct val="90000"/>
            </a:lnSpc>
            <a:spcBef>
              <a:spcPct val="0"/>
            </a:spcBef>
            <a:spcAft>
              <a:spcPct val="35000"/>
            </a:spcAft>
            <a:buNone/>
          </a:pPr>
          <a:r>
            <a:rPr lang="en-US" sz="2500" kern="1200"/>
            <a:t>Certification Review (CR) </a:t>
          </a:r>
        </a:p>
      </dsp:txBody>
      <dsp:txXfrm>
        <a:off x="3503449" y="0"/>
        <a:ext cx="2138306" cy="11239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1E4569-ED8F-6C47-BAF7-F93BA7288C96}">
      <dsp:nvSpPr>
        <dsp:cNvPr id="0" name=""/>
        <dsp:cNvSpPr/>
      </dsp:nvSpPr>
      <dsp:spPr>
        <a:xfrm>
          <a:off x="0" y="677043"/>
          <a:ext cx="2032000" cy="203200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r>
            <a:rPr lang="en-US" sz="2500" kern="1200"/>
            <a:t>Conditions for Enhanced Funding</a:t>
          </a:r>
        </a:p>
      </dsp:txBody>
      <dsp:txXfrm>
        <a:off x="297580" y="974623"/>
        <a:ext cx="1436840" cy="1436840"/>
      </dsp:txXfrm>
    </dsp:sp>
    <dsp:sp modelId="{7BE5927D-F64C-494A-A8D9-0A0EE98DFA3A}">
      <dsp:nvSpPr>
        <dsp:cNvPr id="0" name=""/>
        <dsp:cNvSpPr/>
      </dsp:nvSpPr>
      <dsp:spPr>
        <a:xfrm>
          <a:off x="2032000" y="677043"/>
          <a:ext cx="2032000" cy="203200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r>
            <a:rPr lang="en-US" sz="2500" kern="1200"/>
            <a:t>CMS-Required Outcomes</a:t>
          </a:r>
        </a:p>
      </dsp:txBody>
      <dsp:txXfrm>
        <a:off x="2329580" y="974623"/>
        <a:ext cx="1436840" cy="1436840"/>
      </dsp:txXfrm>
    </dsp:sp>
    <dsp:sp modelId="{BA18879B-CCA5-9148-93DF-A12620D4B100}">
      <dsp:nvSpPr>
        <dsp:cNvPr id="0" name=""/>
        <dsp:cNvSpPr/>
      </dsp:nvSpPr>
      <dsp:spPr>
        <a:xfrm>
          <a:off x="4064000" y="677043"/>
          <a:ext cx="2032000" cy="203200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r>
            <a:rPr lang="en-US" sz="2500" kern="1200"/>
            <a:t>State-Specific Outcomes</a:t>
          </a:r>
        </a:p>
      </dsp:txBody>
      <dsp:txXfrm>
        <a:off x="4361580" y="974623"/>
        <a:ext cx="1436840" cy="1436840"/>
      </dsp:txXfrm>
    </dsp:sp>
    <dsp:sp modelId="{F8B64DC4-D874-EE46-B666-8F424EDE6891}">
      <dsp:nvSpPr>
        <dsp:cNvPr id="0" name=""/>
        <dsp:cNvSpPr/>
      </dsp:nvSpPr>
      <dsp:spPr>
        <a:xfrm>
          <a:off x="6095999" y="702077"/>
          <a:ext cx="2032000" cy="203200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r>
            <a:rPr lang="en-US" sz="2500" kern="1200"/>
            <a:t>Metrics</a:t>
          </a:r>
        </a:p>
      </dsp:txBody>
      <dsp:txXfrm>
        <a:off x="6393579" y="999657"/>
        <a:ext cx="1436840" cy="1436840"/>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9/3/layout/SubStepProcess">
  <dgm:title val=""/>
  <dgm:desc val=""/>
  <dgm:catLst>
    <dgm:cat type="process" pri="12250"/>
  </dgm:catLst>
  <dgm:sampData>
    <dgm:dataModel>
      <dgm:ptLst>
        <dgm:pt modelId="0" type="doc"/>
        <dgm:pt modelId="1">
          <dgm:prSet phldr="1"/>
        </dgm:pt>
        <dgm:pt modelId="11">
          <dgm:prSet phldr="1"/>
        </dgm:pt>
        <dgm:pt modelId="12">
          <dgm:prSet phldr="1"/>
        </dgm:pt>
        <dgm:pt modelId="2">
          <dgm:prSet phldr="1"/>
        </dgm:pt>
        <dgm:pt modelId="3">
          <dgm:prSet phldr="1"/>
        </dgm:pt>
      </dgm:ptLst>
      <dgm:cxnLst>
        <dgm:cxn modelId="6" srcId="0" destId="1" srcOrd="0" destOrd="0"/>
        <dgm:cxn modelId="61" srcId="1" destId="11" srcOrd="0" destOrd="0"/>
        <dgm:cxn modelId="62" srcId="1" destId="12" srcOrd="1" destOrd="0"/>
        <dgm:cxn modelId="7" srcId="0" destId="2" srcOrd="0" destOrd="0"/>
        <dgm:cxn modelId="8" srcId="0" destId="3" srcOrd="0" destOrd="0"/>
      </dgm:cxnLst>
      <dgm:bg/>
      <dgm:whole/>
    </dgm:dataModel>
  </dgm:sampData>
  <dgm:styleData>
    <dgm:dataModel>
      <dgm:ptLst>
        <dgm:pt modelId="0" type="doc"/>
        <dgm:pt modelId="1">
          <dgm:prSet phldr="1"/>
        </dgm:pt>
        <dgm:pt modelId="11">
          <dgm:prSet phldr="1"/>
        </dgm:pt>
        <dgm:pt modelId="12">
          <dgm:prSet phldr="1"/>
        </dgm:pt>
        <dgm:pt modelId="2">
          <dgm:prSet phldr="1"/>
        </dgm:pt>
      </dgm:ptLst>
      <dgm:cxnLst>
        <dgm:cxn modelId="4" srcId="0" destId="1" srcOrd="0" destOrd="0"/>
        <dgm:cxn modelId="41" srcId="1" destId="11" srcOrd="0" destOrd="0"/>
        <dgm:cxn modelId="42" srcId="1" destId="12" srcOrd="1" destOrd="0"/>
        <dgm:cxn modelId="5" srcId="0" destId="2" srcOrd="0" destOrd="0"/>
      </dgm:cxnLst>
      <dgm:bg/>
      <dgm:whole/>
    </dgm:dataModel>
  </dgm:styleData>
  <dgm:clrData>
    <dgm:dataModel>
      <dgm:ptLst>
        <dgm:pt modelId="0" type="doc"/>
        <dgm:pt modelId="1">
          <dgm:prSet phldr="1"/>
        </dgm:pt>
        <dgm:pt modelId="11">
          <dgm:prSet phldr="1"/>
        </dgm:pt>
        <dgm:pt modelId="12">
          <dgm:prSet phldr="1"/>
        </dgm:pt>
        <dgm:pt modelId="2">
          <dgm:prSet phldr="1"/>
        </dgm:pt>
        <dgm:pt modelId="3">
          <dgm:prSet phldr="1"/>
        </dgm:pt>
        <dgm:pt modelId="4">
          <dgm:prSet phldr="1"/>
        </dgm:pt>
      </dgm:ptLst>
      <dgm:cxnLst>
        <dgm:cxn modelId="8" srcId="0" destId="1" srcOrd="0" destOrd="0"/>
        <dgm:cxn modelId="81" srcId="1" destId="11" srcOrd="0" destOrd="0"/>
        <dgm:cxn modelId="82" srcId="1" destId="12" srcOrd="1" destOrd="0"/>
        <dgm:cxn modelId="9" srcId="0" destId="2" srcOrd="0" destOrd="0"/>
        <dgm:cxn modelId="10" srcId="0" destId="3" srcOrd="0" destOrd="0"/>
        <dgm:cxn modelId="11" srcId="0" destId="4" srcOrd="0" destOrd="0"/>
      </dgm:cxnLst>
      <dgm:bg/>
      <dgm:whole/>
    </dgm:dataModel>
  </dgm:clrData>
  <dgm:layoutNode name="Name0">
    <dgm:varLst>
      <dgm:chMax val="7"/>
      <dgm:dir/>
      <dgm:animOne val="branch"/>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parTx1" refType="w"/>
      <dgm:constr type="w" for="ch" forName="chLin1" refType="w" refFor="ch" refForName="parTx1" fact="1.38"/>
      <dgm:constr type="h" for="ch" forName="chLin1" refType="h"/>
      <dgm:constr type="w" for="ch" forName="spPre1" refType="w" fact="0.27"/>
      <dgm:constr type="w" for="ch" forName="spPost1" refType="w" fact="0.27"/>
      <dgm:constr type="h" for="ch" forName="spPre1" refType="h"/>
      <dgm:constr type="h" for="ch" forName="spPost1" refType="h"/>
      <dgm:constr type="primFontSz" for="ch" forName="parTx1" val="65"/>
      <dgm:constr type="primFontSz" for="des" forName="desTx1" refType="primFontSz" refFor="ch" refForName="parTx1" fact="0.78"/>
      <dgm:constr type="primFontSz" for="des" forName="desTx1" op="equ"/>
      <dgm:constr type="w" for="ch" forName="parTx2" refType="w"/>
      <dgm:constr type="w" for="ch" forName="chLin2" refType="w" refFor="ch" refForName="parTx2" fact="1.38"/>
      <dgm:constr type="h" for="ch" forName="chLin2" refType="h"/>
      <dgm:constr type="w" for="ch" forName="spPre2" refType="w" fact="0.54"/>
      <dgm:constr type="w" for="ch" forName="spPost2" refType="w" fact="0.54"/>
      <dgm:constr type="h" for="ch" forName="spPre2" refType="h"/>
      <dgm:constr type="h" for="ch" forName="spPost2" refType="h"/>
      <dgm:constr type="primFontSz" for="ch" forName="parTx2" refType="primFontSz" refFor="ch" refForName="parTx1" op="equ"/>
      <dgm:constr type="primFontSz" for="des" forName="desTx2" refType="primFontSz" refFor="des" refForName="desTx1" op="equ"/>
      <dgm:constr type="w" for="ch" forName="parTx3" refType="w"/>
      <dgm:constr type="w" for="ch" forName="chLin3" refType="w" refFor="ch" refForName="parTx3" fact="1.38"/>
      <dgm:constr type="h" for="ch" forName="chLin3" refType="h"/>
      <dgm:constr type="w" for="ch" forName="spPre3" refType="w" fact="0.54"/>
      <dgm:constr type="w" for="ch" forName="spPost3" refType="w" fact="0.54"/>
      <dgm:constr type="h" for="ch" forName="spPre3" refType="h"/>
      <dgm:constr type="h" for="ch" forName="spPost3" refType="h"/>
      <dgm:constr type="primFontSz" for="ch" forName="parTx3" refType="primFontSz" refFor="ch" refForName="parTx1" op="equ"/>
      <dgm:constr type="primFontSz" for="des" forName="desTx3" refType="primFontSz" refFor="des" refForName="desTx1" op="equ"/>
      <dgm:constr type="w" for="ch" forName="parTx4" refType="w"/>
      <dgm:constr type="w" for="ch" forName="chLin4" refType="w" refFor="ch" refForName="parTx4" fact="1.38"/>
      <dgm:constr type="h" for="ch" forName="chLin4" refType="h"/>
      <dgm:constr type="w" for="ch" forName="spPre4" refType="w" fact="0.54"/>
      <dgm:constr type="w" for="ch" forName="spPost4" refType="w" fact="0.54"/>
      <dgm:constr type="h" for="ch" forName="spPre4" refType="h"/>
      <dgm:constr type="h" for="ch" forName="spPost4" refType="h"/>
      <dgm:constr type="primFontSz" for="ch" forName="parTx4" refType="primFontSz" refFor="ch" refForName="parTx1" op="equ"/>
      <dgm:constr type="primFontSz" for="des" forName="desTx4" refType="primFontSz" refFor="des" refForName="desTx1" op="equ"/>
      <dgm:constr type="w" for="ch" forName="parTx5" refType="w"/>
      <dgm:constr type="w" for="ch" forName="chLin5" refType="w" refFor="ch" refForName="parTx5" fact="1.38"/>
      <dgm:constr type="h" for="ch" forName="chLin5" refType="h"/>
      <dgm:constr type="w" for="ch" forName="spPre5" refType="w" fact="0.54"/>
      <dgm:constr type="w" for="ch" forName="spPost5" refType="w" fact="0.54"/>
      <dgm:constr type="h" for="ch" forName="spPre5" refType="h"/>
      <dgm:constr type="h" for="ch" forName="spPost5" refType="h"/>
      <dgm:constr type="primFontSz" for="ch" forName="parTx5" refType="primFontSz" refFor="ch" refForName="parTx1" op="equ"/>
      <dgm:constr type="primFontSz" for="des" forName="desTx5" refType="primFontSz" refFor="des" refForName="desTx1" op="equ"/>
      <dgm:constr type="w" for="ch" forName="parTx6" refType="w"/>
      <dgm:constr type="w" for="ch" forName="chLin6" refType="w" refFor="ch" refForName="parTx6" fact="1.38"/>
      <dgm:constr type="h" for="ch" forName="chLin6" refType="h"/>
      <dgm:constr type="w" for="ch" forName="spPre6" refType="w" fact="0.54"/>
      <dgm:constr type="w" for="ch" forName="spPost6" refType="w" fact="0.54"/>
      <dgm:constr type="h" for="ch" forName="spPre6" refType="h"/>
      <dgm:constr type="h" for="ch" forName="spPost6" refType="h"/>
      <dgm:constr type="primFontSz" for="ch" forName="parTx6" refType="primFontSz" refFor="ch" refForName="parTx1" op="equ"/>
      <dgm:constr type="primFontSz" for="des" forName="desTx6" refType="primFontSz" refFor="des" refForName="desTx1" op="equ"/>
      <dgm:constr type="w" for="ch" forName="parTx7" refType="w"/>
      <dgm:constr type="w" for="ch" forName="chLin7" refType="w" refFor="ch" refForName="parTx7" fact="1.38"/>
      <dgm:constr type="h" for="ch" forName="chLin7" refType="h"/>
      <dgm:constr type="w" for="ch" forName="spPre7" refType="w" fact="0.54"/>
      <dgm:constr type="w" for="ch" forName="spPost7" refType="w" fact="0.54"/>
      <dgm:constr type="h" for="ch" forName="spPre7" refType="h"/>
      <dgm:constr type="h" for="ch" forName="spPost7" refType="h"/>
      <dgm:constr type="primFontSz" for="ch" forName="parTx7" refType="primFontSz" refFor="ch" refForName="parTx1" op="equ"/>
      <dgm:constr type="primFontSz" for="des" forName="desTx7" refType="primFontSz" refFor="des" refForName="desTx1" op="equ"/>
    </dgm:constrLst>
    <dgm:forEach name="Name4" axis="ch" ptType="node">
      <dgm:choose name="Name5">
        <dgm:if name="Name6" axis="self" ptType="node" func="pos" op="equ" val="1">
          <dgm:layoutNode name="parTx1"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
            <dgm:if name="Name8" axis="ch" ptType="node" func="cnt" op="gte" val="1">
              <dgm:layoutNode name="spPre1">
                <dgm:alg type="sp"/>
                <dgm:shape xmlns:r="http://schemas.openxmlformats.org/officeDocument/2006/relationships" r:blip="">
                  <dgm:adjLst/>
                </dgm:shape>
              </dgm:layoutNode>
              <dgm:layoutNode name="chLin1">
                <dgm:alg type="lin">
                  <dgm:param type="linDir" val="fromT"/>
                </dgm:alg>
                <dgm:shape xmlns:r="http://schemas.openxmlformats.org/officeDocument/2006/relationships" r:blip="">
                  <dgm:adjLst/>
                </dgm:shape>
                <dgm:presOf/>
                <dgm:constrLst>
                  <dgm:constr type="w" for="ch" forName="txAndLines1" refType="w" fact="0.77"/>
                  <dgm:constr type="w" for="ch" forName="top1" refType="w" refFor="ch" refForName="txAndLines1" fact="0.78"/>
                </dgm:constrLst>
                <dgm:forEach name="Name9" axis="ch">
                  <dgm:forEach name="Name10" axis="self" ptType="parTrans">
                    <dgm:layoutNode name="Name11" styleLbl="parChTrans1D1">
                      <dgm:choose name="Name12">
                        <dgm:if name="Name13" func="var" arg="dir" op="equ" val="norm">
                          <dgm:alg type="conn">
                            <dgm:param type="dim" val="1D"/>
                            <dgm:param type="begPts" val="midR"/>
                            <dgm:param type="endSty" val="noArr"/>
                            <dgm:param type="dstNode" val="anchor1"/>
                          </dgm:alg>
                        </dgm:if>
                        <dgm:else name="Name14">
                          <dgm:alg type="conn">
                            <dgm:param type="dim" val="1D"/>
                            <dgm:param type="begPts" val="midL"/>
                            <dgm:param type="endSty" val="noArr"/>
                            <dgm:param type="srcNode" val="parTx1"/>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 axis="self" ptType="node">
                    <dgm:choose name="Name16">
                      <dgm:if name="Name17" axis="par ch" ptType="node node" func="cnt" op="equ" val="1">
                        <dgm:layoutNode name="top1">
                          <dgm:alg type="sp"/>
                          <dgm:shape xmlns:r="http://schemas.openxmlformats.org/officeDocument/2006/relationships" r:blip="">
                            <dgm:adjLst/>
                          </dgm:shape>
                          <dgm:constrLst>
                            <dgm:constr type="h" refType="w" fact="0.6"/>
                          </dgm:constrLst>
                        </dgm:layoutNode>
                      </dgm:if>
                      <dgm:else name="Name18"/>
                    </dgm:choose>
                    <dgm:layoutNode name="txAndLines1">
                      <dgm:choose name="Name19">
                        <dgm:if name="Name20" func="var" arg="dir" op="equ" val="norm">
                          <dgm:alg type="lin"/>
                        </dgm:if>
                        <dgm:else name="Name21">
                          <dgm:alg type="lin">
                            <dgm:param type="linDir" val="fromR"/>
                          </dgm:alg>
                        </dgm:else>
                      </dgm:choose>
                      <dgm:shape xmlns:r="http://schemas.openxmlformats.org/officeDocument/2006/relationships" r:blip="">
                        <dgm:adjLst/>
                      </dgm:shape>
                      <dgm:presOf/>
                      <dgm:choose name="Name22">
                        <dgm:if name="Name23" axis="root ch" ptType="all node" func="cnt" op="gte" val="2">
                          <dgm:constrLst>
                            <dgm:constr type="w" for="ch" forName="anchor1" refType="w"/>
                            <dgm:constr type="w" for="ch" forName="backup1" refType="w" fact="-1"/>
                            <dgm:constr type="w" for="ch" forName="preLine1" refType="w" fact="0.11"/>
                            <dgm:constr type="w" for="ch" forName="desTx1" refType="w" fact="0.78"/>
                            <dgm:constr type="w" for="ch" forName="postLine1" refType="w" fact="0.11"/>
                          </dgm:constrLst>
                        </dgm:if>
                        <dgm:else name="Name24">
                          <dgm:constrLst>
                            <dgm:constr type="w" for="ch" forName="anchor1" refType="w" fact="0.89"/>
                            <dgm:constr type="w" for="ch" forName="backup1" refType="w" fact="-0.89"/>
                            <dgm:constr type="w" for="ch" forName="preLine1" refType="w" fact="0.11"/>
                            <dgm:constr type="w" for="ch" forName="desTx1" refType="w" fact="0.78"/>
                          </dgm:constrLst>
                        </dgm:else>
                      </dgm:choose>
                      <dgm:layoutNode name="anchor1" moveWith="desTx1">
                        <dgm:alg type="sp"/>
                        <dgm:shape xmlns:r="http://schemas.openxmlformats.org/officeDocument/2006/relationships" r:blip="">
                          <dgm:adjLst/>
                        </dgm:shape>
                      </dgm:layoutNode>
                      <dgm:layoutNode name="backup1" moveWith="desTx1">
                        <dgm:alg type="sp"/>
                        <dgm:shape xmlns:r="http://schemas.openxmlformats.org/officeDocument/2006/relationships" r:blip="">
                          <dgm:adjLst/>
                        </dgm:shape>
                      </dgm:layoutNode>
                      <dgm:layoutNode name="preLine1" styleLbl="parChTrans1D1" moveWith="desTx1">
                        <dgm:alg type="sp"/>
                        <dgm:shape xmlns:r="http://schemas.openxmlformats.org/officeDocument/2006/relationships" type="line" r:blip="">
                          <dgm:adjLst/>
                        </dgm:shape>
                        <dgm:presOf/>
                      </dgm:layoutNode>
                      <dgm:layoutNode name="desTx1"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25">
                        <dgm:if name="Name26" axis="root ch" ptType="all node" func="cnt" op="gte" val="2">
                          <dgm:layoutNode name="postLine1" styleLbl="parChTrans1D1" moveWith="desTx1">
                            <dgm:alg type="sp"/>
                            <dgm:shape xmlns:r="http://schemas.openxmlformats.org/officeDocument/2006/relationships" type="line" r:blip="">
                              <dgm:adjLst/>
                            </dgm:shape>
                            <dgm:presOf/>
                          </dgm:layoutNode>
                        </dgm:if>
                        <dgm:else name="Name27"/>
                      </dgm:choose>
                    </dgm:layoutNode>
                  </dgm:forEach>
                  <dgm:choose name="Name28">
                    <dgm:if name="Name29" axis="root ch" ptType="all node" func="cnt" op="gte" val="2">
                      <dgm:forEach name="Name30" axis="self" ptType="parTrans">
                        <dgm:layoutNode name="Name31" styleLbl="parChTrans1D1">
                          <dgm:choose name="Name32">
                            <dgm:if name="Name33" func="var" arg="dir" op="equ" val="norm">
                              <dgm:alg type="conn">
                                <dgm:param type="dim" val="1D"/>
                                <dgm:param type="begPts" val="midL"/>
                                <dgm:param type="srcNode" val="parTx2"/>
                                <dgm:param type="endSty" val="noArr"/>
                                <dgm:param type="dstNode" val="anchor1"/>
                              </dgm:alg>
                            </dgm:if>
                            <dgm:else name="Name34">
                              <dgm:alg type="conn">
                                <dgm:param type="dim" val="1D"/>
                                <dgm:param type="begPts" val="midR"/>
                                <dgm:param type="endSty" val="noArr"/>
                                <dgm:param type="srcNode" val="parTx2"/>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35"/>
                  </dgm:choose>
                </dgm:forEach>
              </dgm:layoutNode>
              <dgm:choose name="Name36">
                <dgm:if name="Name37" axis="root ch" ptType="all node" func="cnt" op="gte" val="2">
                  <dgm:layoutNode name="spPost1">
                    <dgm:alg type="sp"/>
                    <dgm:shape xmlns:r="http://schemas.openxmlformats.org/officeDocument/2006/relationships" r:blip="">
                      <dgm:adjLst/>
                    </dgm:shape>
                  </dgm:layoutNode>
                </dgm:if>
                <dgm:else name="Name38"/>
              </dgm:choose>
            </dgm:if>
            <dgm:else name="Name39"/>
          </dgm:choose>
        </dgm:if>
        <dgm:if name="Name40" axis="self" ptType="node" func="pos" op="equ" val="2">
          <dgm:layoutNode name="parTx2"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41">
            <dgm:if name="Name42" axis="ch" ptType="node" func="cnt" op="gte" val="1">
              <dgm:layoutNode name="spPre2">
                <dgm:alg type="sp"/>
                <dgm:shape xmlns:r="http://schemas.openxmlformats.org/officeDocument/2006/relationships" r:blip="">
                  <dgm:adjLst/>
                </dgm:shape>
              </dgm:layoutNode>
              <dgm:layoutNode name="chLin2">
                <dgm:alg type="lin">
                  <dgm:param type="linDir" val="fromT"/>
                </dgm:alg>
                <dgm:shape xmlns:r="http://schemas.openxmlformats.org/officeDocument/2006/relationships" r:blip="">
                  <dgm:adjLst/>
                </dgm:shape>
                <dgm:presOf/>
                <dgm:constrLst>
                  <dgm:constr type="w" for="ch" forName="txAndLines2" refType="w" fact="0.77"/>
                  <dgm:constr type="w" for="ch" forName="top2" refType="w" refFor="ch" refForName="txAndLines2" fact="0.78"/>
                </dgm:constrLst>
                <dgm:forEach name="Name43" axis="ch">
                  <dgm:forEach name="Name44" axis="self" ptType="parTrans">
                    <dgm:layoutNode name="Name45" styleLbl="parChTrans1D1">
                      <dgm:choose name="Name46">
                        <dgm:if name="Name47" func="var" arg="dir" op="equ" val="norm">
                          <dgm:alg type="conn">
                            <dgm:param type="dim" val="1D"/>
                            <dgm:param type="begPts" val="midR"/>
                            <dgm:param type="endSty" val="noArr"/>
                            <dgm:param type="dstNode" val="anchor2"/>
                          </dgm:alg>
                        </dgm:if>
                        <dgm:else name="Name48">
                          <dgm:alg type="conn">
                            <dgm:param type="dim" val="1D"/>
                            <dgm:param type="begPts" val="midL"/>
                            <dgm:param type="endSty" val="noArr"/>
                            <dgm:param type="srcNode" val="parTx2"/>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49" axis="self" ptType="node">
                    <dgm:choose name="Name50">
                      <dgm:if name="Name51" axis="par ch" ptType="node node" func="cnt" op="equ" val="1">
                        <dgm:layoutNode name="top2">
                          <dgm:alg type="sp"/>
                          <dgm:shape xmlns:r="http://schemas.openxmlformats.org/officeDocument/2006/relationships" r:blip="">
                            <dgm:adjLst/>
                          </dgm:shape>
                          <dgm:constrLst>
                            <dgm:constr type="h" refType="w" fact="0.6"/>
                          </dgm:constrLst>
                        </dgm:layoutNode>
                      </dgm:if>
                      <dgm:else name="Name52"/>
                    </dgm:choose>
                    <dgm:layoutNode name="txAndLines2">
                      <dgm:choose name="Name53">
                        <dgm:if name="Name54" func="var" arg="dir" op="equ" val="norm">
                          <dgm:alg type="lin"/>
                        </dgm:if>
                        <dgm:else name="Name55">
                          <dgm:alg type="lin">
                            <dgm:param type="linDir" val="fromR"/>
                          </dgm:alg>
                        </dgm:else>
                      </dgm:choose>
                      <dgm:shape xmlns:r="http://schemas.openxmlformats.org/officeDocument/2006/relationships" r:blip="">
                        <dgm:adjLst/>
                      </dgm:shape>
                      <dgm:presOf/>
                      <dgm:choose name="Name56">
                        <dgm:if name="Name57" axis="root ch" ptType="all node" func="cnt" op="gte" val="3">
                          <dgm:constrLst>
                            <dgm:constr type="w" for="ch" forName="anchor2" refType="w"/>
                            <dgm:constr type="w" for="ch" forName="backup2" refType="w" fact="-1"/>
                            <dgm:constr type="w" for="ch" forName="preLine2" refType="w" fact="0.11"/>
                            <dgm:constr type="w" for="ch" forName="desTx2" refType="w" fact="0.78"/>
                            <dgm:constr type="w" for="ch" forName="postLine2" refType="w" fact="0.11"/>
                          </dgm:constrLst>
                        </dgm:if>
                        <dgm:else name="Name58">
                          <dgm:constrLst>
                            <dgm:constr type="w" for="ch" forName="anchor2" refType="w" fact="0.89"/>
                            <dgm:constr type="w" for="ch" forName="backup2" refType="w" fact="-0.89"/>
                            <dgm:constr type="w" for="ch" forName="preLine2" refType="w" fact="0.11"/>
                            <dgm:constr type="w" for="ch" forName="desTx2" refType="w" fact="0.78"/>
                          </dgm:constrLst>
                        </dgm:else>
                      </dgm:choose>
                      <dgm:layoutNode name="anchor2" moveWith="desTx2">
                        <dgm:alg type="sp"/>
                        <dgm:shape xmlns:r="http://schemas.openxmlformats.org/officeDocument/2006/relationships" r:blip="">
                          <dgm:adjLst/>
                        </dgm:shape>
                      </dgm:layoutNode>
                      <dgm:layoutNode name="backup2" moveWith="desTx2">
                        <dgm:alg type="sp"/>
                        <dgm:shape xmlns:r="http://schemas.openxmlformats.org/officeDocument/2006/relationships" r:blip="">
                          <dgm:adjLst/>
                        </dgm:shape>
                      </dgm:layoutNode>
                      <dgm:layoutNode name="preLine2" styleLbl="parChTrans1D1" moveWith="desTx2">
                        <dgm:alg type="sp"/>
                        <dgm:shape xmlns:r="http://schemas.openxmlformats.org/officeDocument/2006/relationships" type="line" r:blip="">
                          <dgm:adjLst/>
                        </dgm:shape>
                        <dgm:presOf/>
                      </dgm:layoutNode>
                      <dgm:layoutNode name="desTx2"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59">
                        <dgm:if name="Name60" axis="root ch" ptType="all node" func="cnt" op="gte" val="3">
                          <dgm:layoutNode name="postLine2" styleLbl="parChTrans1D1" moveWith="desTx2">
                            <dgm:alg type="sp"/>
                            <dgm:shape xmlns:r="http://schemas.openxmlformats.org/officeDocument/2006/relationships" type="line" r:blip="">
                              <dgm:adjLst/>
                            </dgm:shape>
                            <dgm:presOf/>
                          </dgm:layoutNode>
                        </dgm:if>
                        <dgm:else name="Name61"/>
                      </dgm:choose>
                    </dgm:layoutNode>
                  </dgm:forEach>
                  <dgm:choose name="Name62">
                    <dgm:if name="Name63" axis="root ch" ptType="all node" func="cnt" op="gte" val="3">
                      <dgm:forEach name="Name64" axis="self" ptType="parTrans">
                        <dgm:layoutNode name="Name65" styleLbl="parChTrans1D1">
                          <dgm:choose name="Name66">
                            <dgm:if name="Name67" func="var" arg="dir" op="equ" val="norm">
                              <dgm:alg type="conn">
                                <dgm:param type="dim" val="1D"/>
                                <dgm:param type="begPts" val="midL"/>
                                <dgm:param type="srcNode" val="parTx3"/>
                                <dgm:param type="endSty" val="noArr"/>
                                <dgm:param type="dstNode" val="anchor2"/>
                              </dgm:alg>
                            </dgm:if>
                            <dgm:else name="Name68">
                              <dgm:alg type="conn">
                                <dgm:param type="dim" val="1D"/>
                                <dgm:param type="begPts" val="midR"/>
                                <dgm:param type="endSty" val="noArr"/>
                                <dgm:param type="srcNode" val="parTx3"/>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69"/>
                  </dgm:choose>
                </dgm:forEach>
              </dgm:layoutNode>
              <dgm:choose name="Name70">
                <dgm:if name="Name71" axis="root ch" ptType="all node" func="cnt" op="gte" val="3">
                  <dgm:layoutNode name="spPost2">
                    <dgm:alg type="sp"/>
                    <dgm:shape xmlns:r="http://schemas.openxmlformats.org/officeDocument/2006/relationships" r:blip="">
                      <dgm:adjLst/>
                    </dgm:shape>
                  </dgm:layoutNode>
                </dgm:if>
                <dgm:else name="Name72"/>
              </dgm:choose>
            </dgm:if>
            <dgm:else name="Name73"/>
          </dgm:choose>
        </dgm:if>
        <dgm:if name="Name74" axis="self" ptType="node" func="pos" op="equ" val="3">
          <dgm:layoutNode name="parTx3"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5">
            <dgm:if name="Name76" axis="ch" ptType="node" func="cnt" op="gte" val="1">
              <dgm:layoutNode name="spPre3">
                <dgm:alg type="sp"/>
                <dgm:shape xmlns:r="http://schemas.openxmlformats.org/officeDocument/2006/relationships" r:blip="">
                  <dgm:adjLst/>
                </dgm:shape>
              </dgm:layoutNode>
              <dgm:layoutNode name="chLin3">
                <dgm:alg type="lin">
                  <dgm:param type="linDir" val="fromT"/>
                </dgm:alg>
                <dgm:shape xmlns:r="http://schemas.openxmlformats.org/officeDocument/2006/relationships" r:blip="">
                  <dgm:adjLst/>
                </dgm:shape>
                <dgm:presOf/>
                <dgm:constrLst>
                  <dgm:constr type="w" for="ch" forName="txAndLines3" refType="w" fact="0.77"/>
                  <dgm:constr type="w" for="ch" forName="top3" refType="w" refFor="ch" refForName="txAndLines3" fact="0.78"/>
                </dgm:constrLst>
                <dgm:forEach name="Name77" axis="ch">
                  <dgm:forEach name="Name78" axis="self" ptType="parTrans">
                    <dgm:layoutNode name="Name79" styleLbl="parChTrans1D1">
                      <dgm:choose name="Name80">
                        <dgm:if name="Name81" func="var" arg="dir" op="equ" val="norm">
                          <dgm:alg type="conn">
                            <dgm:param type="dim" val="1D"/>
                            <dgm:param type="begPts" val="midR"/>
                            <dgm:param type="endSty" val="noArr"/>
                            <dgm:param type="dstNode" val="anchor3"/>
                          </dgm:alg>
                        </dgm:if>
                        <dgm:else name="Name82">
                          <dgm:alg type="conn">
                            <dgm:param type="dim" val="1D"/>
                            <dgm:param type="begPts" val="midL"/>
                            <dgm:param type="endSty" val="noArr"/>
                            <dgm:param type="srcNode" val="parTx3"/>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83" axis="self" ptType="node">
                    <dgm:choose name="Name84">
                      <dgm:if name="Name85" axis="par ch" ptType="node node" func="cnt" op="equ" val="1">
                        <dgm:layoutNode name="top3">
                          <dgm:alg type="sp"/>
                          <dgm:shape xmlns:r="http://schemas.openxmlformats.org/officeDocument/2006/relationships" r:blip="">
                            <dgm:adjLst/>
                          </dgm:shape>
                          <dgm:constrLst>
                            <dgm:constr type="h" refType="w" fact="0.6"/>
                          </dgm:constrLst>
                        </dgm:layoutNode>
                      </dgm:if>
                      <dgm:else name="Name86"/>
                    </dgm:choose>
                    <dgm:layoutNode name="txAndLines3">
                      <dgm:choose name="Name87">
                        <dgm:if name="Name88" func="var" arg="dir" op="equ" val="norm">
                          <dgm:alg type="lin"/>
                        </dgm:if>
                        <dgm:else name="Name89">
                          <dgm:alg type="lin">
                            <dgm:param type="linDir" val="fromR"/>
                          </dgm:alg>
                        </dgm:else>
                      </dgm:choose>
                      <dgm:shape xmlns:r="http://schemas.openxmlformats.org/officeDocument/2006/relationships" r:blip="">
                        <dgm:adjLst/>
                      </dgm:shape>
                      <dgm:presOf/>
                      <dgm:choose name="Name90">
                        <dgm:if name="Name91" axis="root ch" ptType="all node" func="cnt" op="gte" val="4">
                          <dgm:constrLst>
                            <dgm:constr type="w" for="ch" forName="anchor3" refType="w"/>
                            <dgm:constr type="w" for="ch" forName="backup3" refType="w" fact="-1"/>
                            <dgm:constr type="w" for="ch" forName="preLine3" refType="w" fact="0.11"/>
                            <dgm:constr type="w" for="ch" forName="desTx3" refType="w" fact="0.78"/>
                            <dgm:constr type="w" for="ch" forName="postLine3" refType="w" fact="0.11"/>
                          </dgm:constrLst>
                        </dgm:if>
                        <dgm:else name="Name92">
                          <dgm:constrLst>
                            <dgm:constr type="w" for="ch" forName="anchor3" refType="w" fact="0.89"/>
                            <dgm:constr type="w" for="ch" forName="backup3" refType="w" fact="-0.89"/>
                            <dgm:constr type="w" for="ch" forName="preLine3" refType="w" fact="0.11"/>
                            <dgm:constr type="w" for="ch" forName="desTx3" refType="w" fact="0.78"/>
                          </dgm:constrLst>
                        </dgm:else>
                      </dgm:choose>
                      <dgm:layoutNode name="anchor3" moveWith="desTx3">
                        <dgm:alg type="sp"/>
                        <dgm:shape xmlns:r="http://schemas.openxmlformats.org/officeDocument/2006/relationships" r:blip="">
                          <dgm:adjLst/>
                        </dgm:shape>
                      </dgm:layoutNode>
                      <dgm:layoutNode name="backup3" moveWith="desTx3">
                        <dgm:alg type="sp"/>
                        <dgm:shape xmlns:r="http://schemas.openxmlformats.org/officeDocument/2006/relationships" r:blip="">
                          <dgm:adjLst/>
                        </dgm:shape>
                      </dgm:layoutNode>
                      <dgm:layoutNode name="preLine3" styleLbl="parChTrans1D1" moveWith="desTx3">
                        <dgm:alg type="sp"/>
                        <dgm:shape xmlns:r="http://schemas.openxmlformats.org/officeDocument/2006/relationships" type="line" r:blip="">
                          <dgm:adjLst/>
                        </dgm:shape>
                        <dgm:presOf/>
                      </dgm:layoutNode>
                      <dgm:layoutNode name="desTx3"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93">
                        <dgm:if name="Name94" axis="root ch" ptType="all node" func="cnt" op="gte" val="4">
                          <dgm:layoutNode name="postLine3" styleLbl="parChTrans1D1" moveWith="desTx3">
                            <dgm:alg type="sp"/>
                            <dgm:shape xmlns:r="http://schemas.openxmlformats.org/officeDocument/2006/relationships" type="line" r:blip="">
                              <dgm:adjLst/>
                            </dgm:shape>
                            <dgm:presOf/>
                          </dgm:layoutNode>
                        </dgm:if>
                        <dgm:else name="Name95"/>
                      </dgm:choose>
                    </dgm:layoutNode>
                  </dgm:forEach>
                  <dgm:choose name="Name96">
                    <dgm:if name="Name97" axis="root ch" ptType="all node" func="cnt" op="gte" val="4">
                      <dgm:forEach name="Name98" axis="self" ptType="parTrans">
                        <dgm:layoutNode name="Name99" styleLbl="parChTrans1D1">
                          <dgm:choose name="Name100">
                            <dgm:if name="Name101" func="var" arg="dir" op="equ" val="norm">
                              <dgm:alg type="conn">
                                <dgm:param type="dim" val="1D"/>
                                <dgm:param type="begPts" val="midL"/>
                                <dgm:param type="srcNode" val="parTx4"/>
                                <dgm:param type="endSty" val="noArr"/>
                                <dgm:param type="dstNode" val="anchor3"/>
                              </dgm:alg>
                            </dgm:if>
                            <dgm:else name="Name102">
                              <dgm:alg type="conn">
                                <dgm:param type="dim" val="1D"/>
                                <dgm:param type="begPts" val="midR"/>
                                <dgm:param type="endSty" val="noArr"/>
                                <dgm:param type="srcNode" val="parTx4"/>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03"/>
                  </dgm:choose>
                </dgm:forEach>
              </dgm:layoutNode>
              <dgm:choose name="Name104">
                <dgm:if name="Name105" axis="root ch" ptType="all node" func="cnt" op="gte" val="4">
                  <dgm:layoutNode name="spPost3">
                    <dgm:alg type="sp"/>
                    <dgm:shape xmlns:r="http://schemas.openxmlformats.org/officeDocument/2006/relationships" r:blip="">
                      <dgm:adjLst/>
                    </dgm:shape>
                  </dgm:layoutNode>
                </dgm:if>
                <dgm:else name="Name106"/>
              </dgm:choose>
            </dgm:if>
            <dgm:else name="Name107"/>
          </dgm:choose>
        </dgm:if>
        <dgm:if name="Name108" axis="self" ptType="node" func="pos" op="equ" val="4">
          <dgm:layoutNode name="parTx4"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09">
            <dgm:if name="Name110" axis="ch" ptType="node" func="cnt" op="gte" val="1">
              <dgm:layoutNode name="spPre4">
                <dgm:alg type="sp"/>
                <dgm:shape xmlns:r="http://schemas.openxmlformats.org/officeDocument/2006/relationships" r:blip="">
                  <dgm:adjLst/>
                </dgm:shape>
              </dgm:layoutNode>
              <dgm:layoutNode name="chLin4">
                <dgm:alg type="lin">
                  <dgm:param type="linDir" val="fromT"/>
                </dgm:alg>
                <dgm:shape xmlns:r="http://schemas.openxmlformats.org/officeDocument/2006/relationships" r:blip="">
                  <dgm:adjLst/>
                </dgm:shape>
                <dgm:presOf/>
                <dgm:constrLst>
                  <dgm:constr type="w" for="ch" forName="txAndLines4" refType="w" fact="0.77"/>
                  <dgm:constr type="w" for="ch" forName="top4" refType="w" refFor="ch" refForName="txAndLines4" fact="0.78"/>
                </dgm:constrLst>
                <dgm:forEach name="Name111" axis="ch">
                  <dgm:forEach name="Name112" axis="self" ptType="parTrans">
                    <dgm:layoutNode name="Name113" styleLbl="parChTrans1D1">
                      <dgm:choose name="Name114">
                        <dgm:if name="Name115" func="var" arg="dir" op="equ" val="norm">
                          <dgm:alg type="conn">
                            <dgm:param type="dim" val="1D"/>
                            <dgm:param type="begPts" val="midR"/>
                            <dgm:param type="endSty" val="noArr"/>
                            <dgm:param type="dstNode" val="anchor4"/>
                          </dgm:alg>
                        </dgm:if>
                        <dgm:else name="Name116">
                          <dgm:alg type="conn">
                            <dgm:param type="dim" val="1D"/>
                            <dgm:param type="begPts" val="midL"/>
                            <dgm:param type="endSty" val="noArr"/>
                            <dgm:param type="srcNode" val="parTx4"/>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17" axis="self" ptType="node">
                    <dgm:choose name="Name118">
                      <dgm:if name="Name119" axis="par ch" ptType="node node" func="cnt" op="equ" val="1">
                        <dgm:layoutNode name="top4">
                          <dgm:alg type="sp"/>
                          <dgm:shape xmlns:r="http://schemas.openxmlformats.org/officeDocument/2006/relationships" r:blip="">
                            <dgm:adjLst/>
                          </dgm:shape>
                          <dgm:constrLst>
                            <dgm:constr type="h" refType="w" fact="0.6"/>
                          </dgm:constrLst>
                        </dgm:layoutNode>
                      </dgm:if>
                      <dgm:else name="Name120"/>
                    </dgm:choose>
                    <dgm:layoutNode name="txAndLines4">
                      <dgm:choose name="Name121">
                        <dgm:if name="Name122" func="var" arg="dir" op="equ" val="norm">
                          <dgm:alg type="lin"/>
                        </dgm:if>
                        <dgm:else name="Name123">
                          <dgm:alg type="lin">
                            <dgm:param type="linDir" val="fromR"/>
                          </dgm:alg>
                        </dgm:else>
                      </dgm:choose>
                      <dgm:shape xmlns:r="http://schemas.openxmlformats.org/officeDocument/2006/relationships" r:blip="">
                        <dgm:adjLst/>
                      </dgm:shape>
                      <dgm:presOf/>
                      <dgm:choose name="Name124">
                        <dgm:if name="Name125" axis="root ch" ptType="all node" func="cnt" op="gte" val="5">
                          <dgm:constrLst>
                            <dgm:constr type="w" for="ch" forName="anchor4" refType="w"/>
                            <dgm:constr type="w" for="ch" forName="backup4" refType="w" fact="-1"/>
                            <dgm:constr type="w" for="ch" forName="preLine4" refType="w" fact="0.11"/>
                            <dgm:constr type="w" for="ch" forName="desTx4" refType="w" fact="0.78"/>
                            <dgm:constr type="w" for="ch" forName="postLine4" refType="w" fact="0.11"/>
                          </dgm:constrLst>
                        </dgm:if>
                        <dgm:else name="Name126">
                          <dgm:constrLst>
                            <dgm:constr type="w" for="ch" forName="anchor4" refType="w" fact="0.89"/>
                            <dgm:constr type="w" for="ch" forName="backup4" refType="w" fact="-0.89"/>
                            <dgm:constr type="w" for="ch" forName="preLine4" refType="w" fact="0.11"/>
                            <dgm:constr type="w" for="ch" forName="desTx4" refType="w" fact="0.78"/>
                          </dgm:constrLst>
                        </dgm:else>
                      </dgm:choose>
                      <dgm:layoutNode name="anchor4" moveWith="desTx4">
                        <dgm:alg type="sp"/>
                        <dgm:shape xmlns:r="http://schemas.openxmlformats.org/officeDocument/2006/relationships" r:blip="">
                          <dgm:adjLst/>
                        </dgm:shape>
                      </dgm:layoutNode>
                      <dgm:layoutNode name="backup4" moveWith="desTx4">
                        <dgm:alg type="sp"/>
                        <dgm:shape xmlns:r="http://schemas.openxmlformats.org/officeDocument/2006/relationships" r:blip="">
                          <dgm:adjLst/>
                        </dgm:shape>
                      </dgm:layoutNode>
                      <dgm:layoutNode name="preLine4" styleLbl="parChTrans1D1" moveWith="desTx4">
                        <dgm:alg type="sp"/>
                        <dgm:shape xmlns:r="http://schemas.openxmlformats.org/officeDocument/2006/relationships" type="line" r:blip="">
                          <dgm:adjLst/>
                        </dgm:shape>
                        <dgm:presOf/>
                      </dgm:layoutNode>
                      <dgm:layoutNode name="desTx4"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27">
                        <dgm:if name="Name128" axis="root ch" ptType="all node" func="cnt" op="gte" val="5">
                          <dgm:layoutNode name="postLine4" styleLbl="parChTrans1D1" moveWith="desTx4">
                            <dgm:alg type="sp"/>
                            <dgm:shape xmlns:r="http://schemas.openxmlformats.org/officeDocument/2006/relationships" type="line" r:blip="">
                              <dgm:adjLst/>
                            </dgm:shape>
                            <dgm:presOf/>
                          </dgm:layoutNode>
                        </dgm:if>
                        <dgm:else name="Name129"/>
                      </dgm:choose>
                    </dgm:layoutNode>
                  </dgm:forEach>
                  <dgm:choose name="Name130">
                    <dgm:if name="Name131" axis="root ch" ptType="all node" func="cnt" op="gte" val="5">
                      <dgm:forEach name="Name132" axis="self" ptType="parTrans">
                        <dgm:layoutNode name="Name133" styleLbl="parChTrans1D1">
                          <dgm:choose name="Name134">
                            <dgm:if name="Name135" func="var" arg="dir" op="equ" val="norm">
                              <dgm:alg type="conn">
                                <dgm:param type="dim" val="1D"/>
                                <dgm:param type="begPts" val="midL"/>
                                <dgm:param type="srcNode" val="parTx5"/>
                                <dgm:param type="endSty" val="noArr"/>
                                <dgm:param type="dstNode" val="anchor4"/>
                              </dgm:alg>
                            </dgm:if>
                            <dgm:else name="Name136">
                              <dgm:alg type="conn">
                                <dgm:param type="dim" val="1D"/>
                                <dgm:param type="begPts" val="midR"/>
                                <dgm:param type="endSty" val="noArr"/>
                                <dgm:param type="srcNode" val="parTx5"/>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37"/>
                  </dgm:choose>
                </dgm:forEach>
              </dgm:layoutNode>
              <dgm:choose name="Name138">
                <dgm:if name="Name139" axis="root ch" ptType="all node" func="cnt" op="gte" val="5">
                  <dgm:layoutNode name="spPost4">
                    <dgm:alg type="sp"/>
                    <dgm:shape xmlns:r="http://schemas.openxmlformats.org/officeDocument/2006/relationships" r:blip="">
                      <dgm:adjLst/>
                    </dgm:shape>
                  </dgm:layoutNode>
                </dgm:if>
                <dgm:else name="Name140"/>
              </dgm:choose>
            </dgm:if>
            <dgm:else name="Name141"/>
          </dgm:choose>
        </dgm:if>
        <dgm:if name="Name142" axis="self" ptType="node" func="pos" op="equ" val="5">
          <dgm:layoutNode name="parTx5"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43">
            <dgm:if name="Name144" axis="ch" ptType="node" func="cnt" op="gte" val="1">
              <dgm:layoutNode name="spPre5">
                <dgm:alg type="sp"/>
                <dgm:shape xmlns:r="http://schemas.openxmlformats.org/officeDocument/2006/relationships" r:blip="">
                  <dgm:adjLst/>
                </dgm:shape>
              </dgm:layoutNode>
              <dgm:layoutNode name="chLin5">
                <dgm:alg type="lin">
                  <dgm:param type="linDir" val="fromT"/>
                </dgm:alg>
                <dgm:shape xmlns:r="http://schemas.openxmlformats.org/officeDocument/2006/relationships" r:blip="">
                  <dgm:adjLst/>
                </dgm:shape>
                <dgm:presOf/>
                <dgm:constrLst>
                  <dgm:constr type="w" for="ch" forName="txAndLines5" refType="w" fact="0.77"/>
                  <dgm:constr type="w" for="ch" forName="top5" refType="w" refFor="ch" refForName="txAndLines5" fact="0.78"/>
                </dgm:constrLst>
                <dgm:forEach name="Name145" axis="ch">
                  <dgm:forEach name="Name146" axis="self" ptType="parTrans">
                    <dgm:layoutNode name="Name147" styleLbl="parChTrans1D1">
                      <dgm:choose name="Name148">
                        <dgm:if name="Name149" func="var" arg="dir" op="equ" val="norm">
                          <dgm:alg type="conn">
                            <dgm:param type="dim" val="1D"/>
                            <dgm:param type="begPts" val="midR"/>
                            <dgm:param type="endSty" val="noArr"/>
                            <dgm:param type="dstNode" val="anchor5"/>
                          </dgm:alg>
                        </dgm:if>
                        <dgm:else name="Name150">
                          <dgm:alg type="conn">
                            <dgm:param type="dim" val="1D"/>
                            <dgm:param type="begPts" val="midL"/>
                            <dgm:param type="endSty" val="noArr"/>
                            <dgm:param type="srcNode" val="parTx5"/>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1" axis="self" ptType="node">
                    <dgm:choose name="Name152">
                      <dgm:if name="Name153" axis="par ch" ptType="node node" func="cnt" op="equ" val="1">
                        <dgm:layoutNode name="top5">
                          <dgm:alg type="sp"/>
                          <dgm:shape xmlns:r="http://schemas.openxmlformats.org/officeDocument/2006/relationships" r:blip="">
                            <dgm:adjLst/>
                          </dgm:shape>
                          <dgm:constrLst>
                            <dgm:constr type="h" refType="w" fact="0.6"/>
                          </dgm:constrLst>
                        </dgm:layoutNode>
                      </dgm:if>
                      <dgm:else name="Name154"/>
                    </dgm:choose>
                    <dgm:layoutNode name="txAndLines5">
                      <dgm:choose name="Name155">
                        <dgm:if name="Name156" func="var" arg="dir" op="equ" val="norm">
                          <dgm:alg type="lin"/>
                        </dgm:if>
                        <dgm:else name="Name157">
                          <dgm:alg type="lin">
                            <dgm:param type="linDir" val="fromR"/>
                          </dgm:alg>
                        </dgm:else>
                      </dgm:choose>
                      <dgm:shape xmlns:r="http://schemas.openxmlformats.org/officeDocument/2006/relationships" r:blip="">
                        <dgm:adjLst/>
                      </dgm:shape>
                      <dgm:presOf/>
                      <dgm:choose name="Name158">
                        <dgm:if name="Name159" axis="root ch" ptType="all node" func="cnt" op="gte" val="6">
                          <dgm:constrLst>
                            <dgm:constr type="w" for="ch" forName="anchor5" refType="w"/>
                            <dgm:constr type="w" for="ch" forName="backup5" refType="w" fact="-1"/>
                            <dgm:constr type="w" for="ch" forName="preLine5" refType="w" fact="0.11"/>
                            <dgm:constr type="w" for="ch" forName="desTx5" refType="w" fact="0.78"/>
                            <dgm:constr type="w" for="ch" forName="postLine5" refType="w" fact="0.11"/>
                          </dgm:constrLst>
                        </dgm:if>
                        <dgm:else name="Name160">
                          <dgm:constrLst>
                            <dgm:constr type="w" for="ch" forName="anchor5" refType="w" fact="0.89"/>
                            <dgm:constr type="w" for="ch" forName="backup5" refType="w" fact="-0.89"/>
                            <dgm:constr type="w" for="ch" forName="preLine5" refType="w" fact="0.11"/>
                            <dgm:constr type="w" for="ch" forName="desTx5" refType="w" fact="0.78"/>
                          </dgm:constrLst>
                        </dgm:else>
                      </dgm:choose>
                      <dgm:layoutNode name="anchor5" moveWith="desTx5">
                        <dgm:alg type="sp"/>
                        <dgm:shape xmlns:r="http://schemas.openxmlformats.org/officeDocument/2006/relationships" r:blip="">
                          <dgm:adjLst/>
                        </dgm:shape>
                      </dgm:layoutNode>
                      <dgm:layoutNode name="backup5" moveWith="desTx5">
                        <dgm:alg type="sp"/>
                        <dgm:shape xmlns:r="http://schemas.openxmlformats.org/officeDocument/2006/relationships" r:blip="">
                          <dgm:adjLst/>
                        </dgm:shape>
                      </dgm:layoutNode>
                      <dgm:layoutNode name="preLine5" styleLbl="parChTrans1D1" moveWith="desTx5">
                        <dgm:alg type="sp"/>
                        <dgm:shape xmlns:r="http://schemas.openxmlformats.org/officeDocument/2006/relationships" type="line" r:blip="">
                          <dgm:adjLst/>
                        </dgm:shape>
                        <dgm:presOf/>
                      </dgm:layoutNode>
                      <dgm:layoutNode name="desTx5"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61">
                        <dgm:if name="Name162" axis="root ch" ptType="all node" func="cnt" op="gte" val="6">
                          <dgm:layoutNode name="postLine5" styleLbl="parChTrans1D1" moveWith="desTx5">
                            <dgm:alg type="sp"/>
                            <dgm:shape xmlns:r="http://schemas.openxmlformats.org/officeDocument/2006/relationships" type="line" r:blip="">
                              <dgm:adjLst/>
                            </dgm:shape>
                            <dgm:presOf/>
                          </dgm:layoutNode>
                        </dgm:if>
                        <dgm:else name="Name163"/>
                      </dgm:choose>
                    </dgm:layoutNode>
                  </dgm:forEach>
                  <dgm:choose name="Name164">
                    <dgm:if name="Name165" axis="root ch" ptType="all node" func="cnt" op="gte" val="6">
                      <dgm:forEach name="Name166" axis="self" ptType="parTrans">
                        <dgm:layoutNode name="Name167" styleLbl="parChTrans1D1">
                          <dgm:choose name="Name168">
                            <dgm:if name="Name169" func="var" arg="dir" op="equ" val="norm">
                              <dgm:alg type="conn">
                                <dgm:param type="dim" val="1D"/>
                                <dgm:param type="begPts" val="midL"/>
                                <dgm:param type="srcNode" val="parTx6"/>
                                <dgm:param type="endSty" val="noArr"/>
                                <dgm:param type="dstNode" val="anchor5"/>
                              </dgm:alg>
                            </dgm:if>
                            <dgm:else name="Name170">
                              <dgm:alg type="conn">
                                <dgm:param type="dim" val="1D"/>
                                <dgm:param type="begPts" val="midR"/>
                                <dgm:param type="endSty" val="noArr"/>
                                <dgm:param type="srcNode" val="parTx6"/>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71"/>
                  </dgm:choose>
                </dgm:forEach>
              </dgm:layoutNode>
              <dgm:choose name="Name172">
                <dgm:if name="Name173" axis="root ch" ptType="all node" func="cnt" op="gte" val="6">
                  <dgm:layoutNode name="spPost5">
                    <dgm:alg type="sp"/>
                    <dgm:shape xmlns:r="http://schemas.openxmlformats.org/officeDocument/2006/relationships" r:blip="">
                      <dgm:adjLst/>
                    </dgm:shape>
                  </dgm:layoutNode>
                </dgm:if>
                <dgm:else name="Name174"/>
              </dgm:choose>
            </dgm:if>
            <dgm:else name="Name175"/>
          </dgm:choose>
        </dgm:if>
        <dgm:if name="Name176" axis="self" ptType="node" func="pos" op="equ" val="6">
          <dgm:layoutNode name="parTx6"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77">
            <dgm:if name="Name178" axis="ch" ptType="node" func="cnt" op="gte" val="1">
              <dgm:layoutNode name="spPre6">
                <dgm:alg type="sp"/>
                <dgm:shape xmlns:r="http://schemas.openxmlformats.org/officeDocument/2006/relationships" r:blip="">
                  <dgm:adjLst/>
                </dgm:shape>
              </dgm:layoutNode>
              <dgm:layoutNode name="chLin6">
                <dgm:alg type="lin">
                  <dgm:param type="linDir" val="fromT"/>
                </dgm:alg>
                <dgm:shape xmlns:r="http://schemas.openxmlformats.org/officeDocument/2006/relationships" r:blip="">
                  <dgm:adjLst/>
                </dgm:shape>
                <dgm:presOf/>
                <dgm:constrLst>
                  <dgm:constr type="w" for="ch" forName="txAndLines6" refType="w" fact="0.77"/>
                  <dgm:constr type="w" for="ch" forName="top6" refType="w" refFor="ch" refForName="txAndLines6" fact="0.78"/>
                </dgm:constrLst>
                <dgm:forEach name="Name179" axis="ch">
                  <dgm:forEach name="Name180" axis="self" ptType="parTrans">
                    <dgm:layoutNode name="Name181" styleLbl="parChTrans1D1">
                      <dgm:choose name="Name182">
                        <dgm:if name="Name183" func="var" arg="dir" op="equ" val="norm">
                          <dgm:alg type="conn">
                            <dgm:param type="dim" val="1D"/>
                            <dgm:param type="begPts" val="midR"/>
                            <dgm:param type="endSty" val="noArr"/>
                            <dgm:param type="dstNode" val="anchor6"/>
                          </dgm:alg>
                        </dgm:if>
                        <dgm:else name="Name184">
                          <dgm:alg type="conn">
                            <dgm:param type="dim" val="1D"/>
                            <dgm:param type="begPts" val="midL"/>
                            <dgm:param type="endSty" val="noArr"/>
                            <dgm:param type="srcNode" val="parTx6"/>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85" axis="self" ptType="node">
                    <dgm:choose name="Name186">
                      <dgm:if name="Name187" axis="par ch" ptType="node node" func="cnt" op="equ" val="1">
                        <dgm:layoutNode name="top6">
                          <dgm:alg type="sp"/>
                          <dgm:shape xmlns:r="http://schemas.openxmlformats.org/officeDocument/2006/relationships" r:blip="">
                            <dgm:adjLst/>
                          </dgm:shape>
                          <dgm:constrLst>
                            <dgm:constr type="h" refType="w" fact="0.6"/>
                          </dgm:constrLst>
                        </dgm:layoutNode>
                      </dgm:if>
                      <dgm:else name="Name188"/>
                    </dgm:choose>
                    <dgm:layoutNode name="txAndLines6">
                      <dgm:choose name="Name189">
                        <dgm:if name="Name190" func="var" arg="dir" op="equ" val="norm">
                          <dgm:alg type="lin"/>
                        </dgm:if>
                        <dgm:else name="Name191">
                          <dgm:alg type="lin">
                            <dgm:param type="linDir" val="fromR"/>
                          </dgm:alg>
                        </dgm:else>
                      </dgm:choose>
                      <dgm:shape xmlns:r="http://schemas.openxmlformats.org/officeDocument/2006/relationships" r:blip="">
                        <dgm:adjLst/>
                      </dgm:shape>
                      <dgm:presOf/>
                      <dgm:choose name="Name192">
                        <dgm:if name="Name193" axis="root ch" ptType="all node" func="cnt" op="gte" val="7">
                          <dgm:constrLst>
                            <dgm:constr type="w" for="ch" forName="anchor6" refType="w"/>
                            <dgm:constr type="w" for="ch" forName="backup6" refType="w" fact="-1"/>
                            <dgm:constr type="w" for="ch" forName="preLine6" refType="w" fact="0.11"/>
                            <dgm:constr type="w" for="ch" forName="desTx6" refType="w" fact="0.78"/>
                            <dgm:constr type="w" for="ch" forName="postLine6" refType="w" fact="0.11"/>
                          </dgm:constrLst>
                        </dgm:if>
                        <dgm:else name="Name194">
                          <dgm:constrLst>
                            <dgm:constr type="w" for="ch" forName="anchor6" refType="w" fact="0.89"/>
                            <dgm:constr type="w" for="ch" forName="backup6" refType="w" fact="-0.89"/>
                            <dgm:constr type="w" for="ch" forName="preLine6" refType="w" fact="0.11"/>
                            <dgm:constr type="w" for="ch" forName="desTx6" refType="w" fact="0.78"/>
                          </dgm:constrLst>
                        </dgm:else>
                      </dgm:choose>
                      <dgm:layoutNode name="anchor6" moveWith="desTx6">
                        <dgm:alg type="sp"/>
                        <dgm:shape xmlns:r="http://schemas.openxmlformats.org/officeDocument/2006/relationships" r:blip="">
                          <dgm:adjLst/>
                        </dgm:shape>
                      </dgm:layoutNode>
                      <dgm:layoutNode name="backup6" moveWith="desTx6">
                        <dgm:alg type="sp"/>
                        <dgm:shape xmlns:r="http://schemas.openxmlformats.org/officeDocument/2006/relationships" r:blip="">
                          <dgm:adjLst/>
                        </dgm:shape>
                      </dgm:layoutNode>
                      <dgm:layoutNode name="preLine6" styleLbl="parChTrans1D1" moveWith="desTx6">
                        <dgm:alg type="sp"/>
                        <dgm:shape xmlns:r="http://schemas.openxmlformats.org/officeDocument/2006/relationships" type="line" r:blip="">
                          <dgm:adjLst/>
                        </dgm:shape>
                        <dgm:presOf/>
                      </dgm:layoutNode>
                      <dgm:layoutNode name="desTx6"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95">
                        <dgm:if name="Name196" axis="root ch" ptType="all node" func="cnt" op="gte" val="7">
                          <dgm:layoutNode name="postLine6" styleLbl="parChTrans1D1" moveWith="desTx6">
                            <dgm:alg type="sp"/>
                            <dgm:shape xmlns:r="http://schemas.openxmlformats.org/officeDocument/2006/relationships" type="line" r:blip="">
                              <dgm:adjLst/>
                            </dgm:shape>
                            <dgm:presOf/>
                          </dgm:layoutNode>
                        </dgm:if>
                        <dgm:else name="Name197"/>
                      </dgm:choose>
                    </dgm:layoutNode>
                  </dgm:forEach>
                  <dgm:choose name="Name198">
                    <dgm:if name="Name199" axis="root ch" ptType="all node" func="cnt" op="gte" val="7">
                      <dgm:forEach name="Name200" axis="self" ptType="parTrans">
                        <dgm:layoutNode name="Name201" styleLbl="parChTrans1D1">
                          <dgm:choose name="Name202">
                            <dgm:if name="Name203" func="var" arg="dir" op="equ" val="norm">
                              <dgm:alg type="conn">
                                <dgm:param type="dim" val="1D"/>
                                <dgm:param type="begPts" val="midL"/>
                                <dgm:param type="srcNode" val="parTx7"/>
                                <dgm:param type="endSty" val="noArr"/>
                                <dgm:param type="dstNode" val="anchor6"/>
                              </dgm:alg>
                            </dgm:if>
                            <dgm:else name="Name204">
                              <dgm:alg type="conn">
                                <dgm:param type="dim" val="1D"/>
                                <dgm:param type="begPts" val="midR"/>
                                <dgm:param type="endSty" val="noArr"/>
                                <dgm:param type="srcNode" val="parTx7"/>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205"/>
                  </dgm:choose>
                </dgm:forEach>
              </dgm:layoutNode>
              <dgm:choose name="Name206">
                <dgm:if name="Name207" axis="root ch" ptType="all node" func="cnt" op="gte" val="7">
                  <dgm:layoutNode name="spPost6">
                    <dgm:alg type="sp"/>
                    <dgm:shape xmlns:r="http://schemas.openxmlformats.org/officeDocument/2006/relationships" r:blip="">
                      <dgm:adjLst/>
                    </dgm:shape>
                  </dgm:layoutNode>
                </dgm:if>
                <dgm:else name="Name208"/>
              </dgm:choose>
            </dgm:if>
            <dgm:else name="Name209"/>
          </dgm:choose>
        </dgm:if>
        <dgm:if name="Name210" axis="self" ptType="node" func="pos" op="equ" val="7">
          <dgm:layoutNode name="parTx7"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211">
            <dgm:if name="Name212" axis="ch" ptType="node" func="cnt" op="gte" val="1">
              <dgm:layoutNode name="spPre7">
                <dgm:alg type="sp"/>
                <dgm:shape xmlns:r="http://schemas.openxmlformats.org/officeDocument/2006/relationships" r:blip="">
                  <dgm:adjLst/>
                </dgm:shape>
              </dgm:layoutNode>
              <dgm:layoutNode name="chLin7">
                <dgm:alg type="lin">
                  <dgm:param type="linDir" val="fromT"/>
                </dgm:alg>
                <dgm:shape xmlns:r="http://schemas.openxmlformats.org/officeDocument/2006/relationships" r:blip="">
                  <dgm:adjLst/>
                </dgm:shape>
                <dgm:presOf/>
                <dgm:constrLst>
                  <dgm:constr type="w" for="ch" forName="txAndLines7" refType="w" fact="0.77"/>
                  <dgm:constr type="w" for="ch" forName="top7" refType="w" refFor="ch" refForName="txAndLines7" fact="0.78"/>
                </dgm:constrLst>
                <dgm:forEach name="Name213" axis="ch">
                  <dgm:forEach name="Name214" axis="self" ptType="parTrans">
                    <dgm:layoutNode name="Name215" styleLbl="parChTrans1D1">
                      <dgm:choose name="Name216">
                        <dgm:if name="Name217" func="var" arg="dir" op="equ" val="norm">
                          <dgm:alg type="conn">
                            <dgm:param type="dim" val="1D"/>
                            <dgm:param type="begPts" val="midR"/>
                            <dgm:param type="endSty" val="noArr"/>
                            <dgm:param type="dstNode" val="anchor7"/>
                          </dgm:alg>
                        </dgm:if>
                        <dgm:else name="Name218">
                          <dgm:alg type="conn">
                            <dgm:param type="dim" val="1D"/>
                            <dgm:param type="begPts" val="midL"/>
                            <dgm:param type="endSty" val="noArr"/>
                            <dgm:param type="srcNode" val="parTx7"/>
                            <dgm:param type="dstNode" val="anchor7"/>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219" axis="self" ptType="node">
                    <dgm:choose name="Name220">
                      <dgm:if name="Name221" axis="par ch" ptType="node node" func="cnt" op="equ" val="1">
                        <dgm:layoutNode name="top7">
                          <dgm:alg type="sp"/>
                          <dgm:shape xmlns:r="http://schemas.openxmlformats.org/officeDocument/2006/relationships" r:blip="">
                            <dgm:adjLst/>
                          </dgm:shape>
                          <dgm:constrLst>
                            <dgm:constr type="h" refType="w" fact="0.6"/>
                          </dgm:constrLst>
                        </dgm:layoutNode>
                      </dgm:if>
                      <dgm:else name="Name222"/>
                    </dgm:choose>
                    <dgm:layoutNode name="txAndLines7">
                      <dgm:choose name="Name223">
                        <dgm:if name="Name224" func="var" arg="dir" op="equ" val="norm">
                          <dgm:alg type="lin"/>
                        </dgm:if>
                        <dgm:else name="Name225">
                          <dgm:alg type="lin">
                            <dgm:param type="linDir" val="fromR"/>
                          </dgm:alg>
                        </dgm:else>
                      </dgm:choose>
                      <dgm:shape xmlns:r="http://schemas.openxmlformats.org/officeDocument/2006/relationships" r:blip="">
                        <dgm:adjLst/>
                      </dgm:shape>
                      <dgm:presOf/>
                      <dgm:constrLst>
                        <dgm:constr type="w" for="ch" forName="anchor7" refType="w" fact="0.89"/>
                        <dgm:constr type="w" for="ch" forName="backup7" refType="w" fact="-0.89"/>
                        <dgm:constr type="w" for="ch" forName="preLine7" refType="w" fact="0.11"/>
                        <dgm:constr type="w" for="ch" forName="desTx7" refType="w" fact="0.78"/>
                      </dgm:constrLst>
                      <dgm:layoutNode name="anchor7" moveWith="desTx7">
                        <dgm:alg type="sp"/>
                        <dgm:shape xmlns:r="http://schemas.openxmlformats.org/officeDocument/2006/relationships" r:blip="">
                          <dgm:adjLst/>
                        </dgm:shape>
                      </dgm:layoutNode>
                      <dgm:layoutNode name="backup7" moveWith="desTx7">
                        <dgm:alg type="sp"/>
                        <dgm:shape xmlns:r="http://schemas.openxmlformats.org/officeDocument/2006/relationships" r:blip="">
                          <dgm:adjLst/>
                        </dgm:shape>
                      </dgm:layoutNode>
                      <dgm:layoutNode name="preLine7" styleLbl="parChTrans1D1" moveWith="desTx7">
                        <dgm:alg type="sp"/>
                        <dgm:shape xmlns:r="http://schemas.openxmlformats.org/officeDocument/2006/relationships" type="line" r:blip="">
                          <dgm:adjLst/>
                        </dgm:shape>
                        <dgm:presOf/>
                      </dgm:layoutNode>
                      <dgm:layoutNode name="desTx7"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layoutNode>
                  </dgm:forEach>
                </dgm:forEach>
              </dgm:layoutNode>
            </dgm:if>
            <dgm:else name="Name226"/>
          </dgm:choose>
        </dgm:if>
        <dgm:else name="Name22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C16B254-F755-154D-86D8-705F3C585905}" type="datetimeFigureOut">
              <a:rPr lang="en-US" smtClean="0"/>
              <a:pPr/>
              <a:t>1/16/26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8B07BA0-83C1-274E-9BA1-643DFA6696FC}" type="slidenum">
              <a:rPr lang="en-US" smtClean="0"/>
              <a:pPr/>
              <a:t>‹#›</a:t>
            </a:fld>
            <a:endParaRPr lang="en-US"/>
          </a:p>
        </p:txBody>
      </p:sp>
    </p:spTree>
    <p:extLst>
      <p:ext uri="{BB962C8B-B14F-4D97-AF65-F5344CB8AC3E}">
        <p14:creationId xmlns:p14="http://schemas.microsoft.com/office/powerpoint/2010/main" val="4082487362"/>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242358-85E2-2545-8677-79B1E11E6ECD}" type="datetimeFigureOut">
              <a:rPr lang="en-US" smtClean="0"/>
              <a:pPr/>
              <a:t>1/16/26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898A01-842B-0042-9AB7-55364486B929}" type="slidenum">
              <a:rPr lang="en-US" smtClean="0"/>
              <a:pPr/>
              <a:t>‹#›</a:t>
            </a:fld>
            <a:endParaRPr lang="en-US"/>
          </a:p>
        </p:txBody>
      </p:sp>
    </p:spTree>
    <p:extLst>
      <p:ext uri="{BB962C8B-B14F-4D97-AF65-F5344CB8AC3E}">
        <p14:creationId xmlns:p14="http://schemas.microsoft.com/office/powerpoint/2010/main" val="2101903529"/>
      </p:ext>
    </p:extLst>
  </p:cSld>
  <p:clrMap bg1="lt1" tx1="dk1" bg2="lt2" tx2="dk2" accent1="accent1" accent2="accent2" accent3="accent3" accent4="accent4" accent5="accent5" accent6="accent6" hlink="hlink" folHlink="folHlink"/>
  <p:hf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704850"/>
            <a:ext cx="6096000" cy="3429000"/>
          </a:xfrm>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solidFill>
                <a:srgbClr val="3F3F3F"/>
              </a:solidFill>
              <a:effectLst/>
              <a:latin typeface="Helvetica" pitchFamily="2" charset="0"/>
            </a:endParaRPr>
          </a:p>
        </p:txBody>
      </p:sp>
      <p:sp>
        <p:nvSpPr>
          <p:cNvPr id="4" name="Slide Number Placeholder 3"/>
          <p:cNvSpPr>
            <a:spLocks noGrp="1"/>
          </p:cNvSpPr>
          <p:nvPr>
            <p:ph type="sldNum" sz="quarter" idx="10"/>
          </p:nvPr>
        </p:nvSpPr>
        <p:spPr/>
        <p:txBody>
          <a:bodyPr/>
          <a:lstStyle/>
          <a:p>
            <a:fld id="{7B898A01-842B-0042-9AB7-55364486B929}" type="slidenum">
              <a:rPr lang="en-US" smtClean="0"/>
              <a:pPr/>
              <a:t>1</a:t>
            </a:fld>
            <a:endParaRPr lang="en-US"/>
          </a:p>
        </p:txBody>
      </p:sp>
      <p:sp>
        <p:nvSpPr>
          <p:cNvPr id="5" name="Header Placeholder 4">
            <a:extLst>
              <a:ext uri="{FF2B5EF4-FFF2-40B4-BE49-F238E27FC236}">
                <a16:creationId xmlns:a16="http://schemas.microsoft.com/office/drawing/2014/main" id="{59884791-7125-481D-B75F-0B83C327F6F4}"/>
              </a:ext>
            </a:extLst>
          </p:cNvPr>
          <p:cNvSpPr>
            <a:spLocks noGrp="1"/>
          </p:cNvSpPr>
          <p:nvPr>
            <p:ph type="hdr" sz="quarter"/>
          </p:nvPr>
        </p:nvSpPr>
        <p:spPr/>
        <p:txBody>
          <a:bodyPr/>
          <a:lstStyle/>
          <a:p>
            <a:endParaRPr lang="en-US"/>
          </a:p>
        </p:txBody>
      </p:sp>
    </p:spTree>
    <p:extLst>
      <p:ext uri="{BB962C8B-B14F-4D97-AF65-F5344CB8AC3E}">
        <p14:creationId xmlns:p14="http://schemas.microsoft.com/office/powerpoint/2010/main" val="40556581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49E191-9C6F-4970-9FE5-B50C04C703A9}" type="slidenum">
              <a:rPr lang="en-US" smtClean="0"/>
              <a:t>10</a:t>
            </a:fld>
            <a:endParaRPr lang="en-US"/>
          </a:p>
        </p:txBody>
      </p:sp>
      <p:sp>
        <p:nvSpPr>
          <p:cNvPr id="5" name="Header Placeholder 4">
            <a:extLst>
              <a:ext uri="{FF2B5EF4-FFF2-40B4-BE49-F238E27FC236}">
                <a16:creationId xmlns:a16="http://schemas.microsoft.com/office/drawing/2014/main" id="{4DE38904-5BE9-4C11-A235-51D62AB686BC}"/>
              </a:ext>
            </a:extLst>
          </p:cNvPr>
          <p:cNvSpPr>
            <a:spLocks noGrp="1"/>
          </p:cNvSpPr>
          <p:nvPr>
            <p:ph type="hdr" sz="quarter"/>
          </p:nvPr>
        </p:nvSpPr>
        <p:spPr/>
        <p:txBody>
          <a:bodyPr/>
          <a:lstStyle/>
          <a:p>
            <a:endParaRPr lang="en-US"/>
          </a:p>
        </p:txBody>
      </p:sp>
    </p:spTree>
    <p:extLst>
      <p:ext uri="{BB962C8B-B14F-4D97-AF65-F5344CB8AC3E}">
        <p14:creationId xmlns:p14="http://schemas.microsoft.com/office/powerpoint/2010/main" val="2181523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C49E191-9C6F-4970-9FE5-B50C04C703A9}" type="slidenum">
              <a:rPr lang="en-US" smtClean="0"/>
              <a:t>12</a:t>
            </a:fld>
            <a:endParaRPr lang="en-US"/>
          </a:p>
        </p:txBody>
      </p:sp>
      <p:sp>
        <p:nvSpPr>
          <p:cNvPr id="5" name="Header Placeholder 4">
            <a:extLst>
              <a:ext uri="{FF2B5EF4-FFF2-40B4-BE49-F238E27FC236}">
                <a16:creationId xmlns:a16="http://schemas.microsoft.com/office/drawing/2014/main" id="{4DE38904-5BE9-4C11-A235-51D62AB686BC}"/>
              </a:ext>
            </a:extLst>
          </p:cNvPr>
          <p:cNvSpPr>
            <a:spLocks noGrp="1"/>
          </p:cNvSpPr>
          <p:nvPr>
            <p:ph type="hdr" sz="quarter"/>
          </p:nvPr>
        </p:nvSpPr>
        <p:spPr/>
        <p:txBody>
          <a:bodyPr/>
          <a:lstStyle/>
          <a:p>
            <a:endParaRPr lang="en-US"/>
          </a:p>
        </p:txBody>
      </p:sp>
    </p:spTree>
    <p:extLst>
      <p:ext uri="{BB962C8B-B14F-4D97-AF65-F5344CB8AC3E}">
        <p14:creationId xmlns:p14="http://schemas.microsoft.com/office/powerpoint/2010/main" val="41914826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C49E191-9C6F-4970-9FE5-B50C04C703A9}" type="slidenum">
              <a:rPr lang="en-US" smtClean="0"/>
              <a:t>13</a:t>
            </a:fld>
            <a:endParaRPr lang="en-US"/>
          </a:p>
        </p:txBody>
      </p:sp>
      <p:sp>
        <p:nvSpPr>
          <p:cNvPr id="5" name="Header Placeholder 4">
            <a:extLst>
              <a:ext uri="{FF2B5EF4-FFF2-40B4-BE49-F238E27FC236}">
                <a16:creationId xmlns:a16="http://schemas.microsoft.com/office/drawing/2014/main" id="{4DE38904-5BE9-4C11-A235-51D62AB686BC}"/>
              </a:ext>
            </a:extLst>
          </p:cNvPr>
          <p:cNvSpPr>
            <a:spLocks noGrp="1"/>
          </p:cNvSpPr>
          <p:nvPr>
            <p:ph type="hdr" sz="quarter"/>
          </p:nvPr>
        </p:nvSpPr>
        <p:spPr/>
        <p:txBody>
          <a:bodyPr/>
          <a:lstStyle/>
          <a:p>
            <a:endParaRPr lang="en-US"/>
          </a:p>
        </p:txBody>
      </p:sp>
    </p:spTree>
    <p:extLst>
      <p:ext uri="{BB962C8B-B14F-4D97-AF65-F5344CB8AC3E}">
        <p14:creationId xmlns:p14="http://schemas.microsoft.com/office/powerpoint/2010/main" val="39618791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C49E191-9C6F-4970-9FE5-B50C04C703A9}" type="slidenum">
              <a:rPr lang="en-US" smtClean="0"/>
              <a:t>15</a:t>
            </a:fld>
            <a:endParaRPr lang="en-US"/>
          </a:p>
        </p:txBody>
      </p:sp>
      <p:sp>
        <p:nvSpPr>
          <p:cNvPr id="5" name="Header Placeholder 4">
            <a:extLst>
              <a:ext uri="{FF2B5EF4-FFF2-40B4-BE49-F238E27FC236}">
                <a16:creationId xmlns:a16="http://schemas.microsoft.com/office/drawing/2014/main" id="{4DE38904-5BE9-4C11-A235-51D62AB686BC}"/>
              </a:ext>
            </a:extLst>
          </p:cNvPr>
          <p:cNvSpPr>
            <a:spLocks noGrp="1"/>
          </p:cNvSpPr>
          <p:nvPr>
            <p:ph type="hdr" sz="quarter"/>
          </p:nvPr>
        </p:nvSpPr>
        <p:spPr/>
        <p:txBody>
          <a:bodyPr/>
          <a:lstStyle/>
          <a:p>
            <a:endParaRPr lang="en-US"/>
          </a:p>
        </p:txBody>
      </p:sp>
    </p:spTree>
    <p:extLst>
      <p:ext uri="{BB962C8B-B14F-4D97-AF65-F5344CB8AC3E}">
        <p14:creationId xmlns:p14="http://schemas.microsoft.com/office/powerpoint/2010/main" val="40856364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For the ORR, the following steps are completed:</a:t>
            </a:r>
          </a:p>
          <a:p>
            <a:pPr marL="0" marR="0" lvl="0" indent="0" algn="l" defTabSz="457200" rtl="0" eaLnBrk="1" fontAlgn="auto" latinLnBrk="0" hangingPunct="1">
              <a:lnSpc>
                <a:spcPct val="100000"/>
              </a:lnSpc>
              <a:spcBef>
                <a:spcPts val="0"/>
              </a:spcBef>
              <a:spcAft>
                <a:spcPts val="600"/>
              </a:spcAft>
              <a:buClrTx/>
              <a:buSzTx/>
              <a:buFont typeface="Arial" panose="020B0604020202020204" pitchFamily="34" charset="0"/>
              <a:buNone/>
              <a:tabLst>
                <a:tab pos="228600" algn="l"/>
                <a:tab pos="742950" algn="l"/>
                <a:tab pos="742950" algn="l"/>
              </a:tabLst>
              <a:defRPr/>
            </a:pPr>
            <a:r>
              <a:rPr lang="en-US" dirty="0">
                <a:latin typeface="Aptos"/>
                <a:ea typeface="Calibri"/>
                <a:cs typeface="Calibri"/>
              </a:rPr>
              <a:t>1. Confirming the review date requires completion of entry criteria and all files must be submitted 2 weeks prior to the confirmed date. </a:t>
            </a:r>
            <a:r>
              <a:rPr lang="en-US" dirty="0"/>
              <a:t>“All files” includes </a:t>
            </a:r>
            <a:r>
              <a:rPr lang="en-US" sz="1200" b="0" i="0" dirty="0">
                <a:solidFill>
                  <a:srgbClr val="000000"/>
                </a:solidFill>
                <a:effectLst/>
                <a:latin typeface="Times New Roman" panose="02020603050405020304" pitchFamily="18" charset="0"/>
              </a:rPr>
              <a:t>Evidence, Required Artifacts, SMC Intake Form, Operational Report Workbook (ORW), Agenda, Presentation</a:t>
            </a:r>
            <a:r>
              <a:rPr lang="en-US" sz="1200" b="0" i="0" u="none" dirty="0">
                <a:solidFill>
                  <a:srgbClr val="D13438"/>
                </a:solidFill>
                <a:effectLst/>
                <a:latin typeface="Times New Roman" panose="02020603050405020304" pitchFamily="18" charset="0"/>
              </a:rPr>
              <a:t>. </a:t>
            </a:r>
          </a:p>
          <a:p>
            <a:pPr marL="628650" marR="0" lvl="1" indent="-171450" algn="l" defTabSz="457200" rtl="0" eaLnBrk="1" fontAlgn="auto" latinLnBrk="0" hangingPunct="1">
              <a:lnSpc>
                <a:spcPct val="100000"/>
              </a:lnSpc>
              <a:spcBef>
                <a:spcPts val="0"/>
              </a:spcBef>
              <a:spcAft>
                <a:spcPts val="600"/>
              </a:spcAft>
              <a:buClrTx/>
              <a:buSzTx/>
              <a:buFont typeface="Arial" panose="020B0604020202020204" pitchFamily="34" charset="0"/>
              <a:buChar char="•"/>
              <a:tabLst>
                <a:tab pos="228600" algn="l"/>
                <a:tab pos="742950" algn="l"/>
                <a:tab pos="742950" algn="l"/>
              </a:tabLst>
              <a:defRPr/>
            </a:pPr>
            <a:r>
              <a:rPr lang="en-US" b="0" i="0" dirty="0">
                <a:solidFill>
                  <a:srgbClr val="000000"/>
                </a:solidFill>
                <a:effectLst/>
                <a:latin typeface="Times New Roman" panose="02020603050405020304" pitchFamily="18" charset="0"/>
              </a:rPr>
              <a:t>It is important to distinguish between required artifacts and evidence. Evidence is documentation or data that proves the achievement of an outcome, as listed in the SMC Intake Form on the Outcomes and Metrics tab. Required Artifacts, on the other hand, are documents that demonstrate the progression of a state’s project and are not typically used as evidence for outcomes.</a:t>
            </a:r>
            <a:endParaRPr lang="en-US" dirty="0"/>
          </a:p>
          <a:p>
            <a:pPr marL="0" indent="0">
              <a:buFont typeface="Arial" panose="020B0604020202020204" pitchFamily="34" charset="0"/>
              <a:buNone/>
            </a:pPr>
            <a:r>
              <a:rPr lang="en-US" dirty="0"/>
              <a:t>2. Preferably, earlier but no later than two weeks before the ORR, the state uploads all evidence, required artifacts, the Intake Form, Operational Report Workbook, the ORR agenda, and the presentation in the appropriate CMS Box certification folders (see Using Box).</a:t>
            </a:r>
          </a:p>
          <a:p>
            <a:pPr marL="0" indent="0">
              <a:buFont typeface="Arial" panose="020B0604020202020204" pitchFamily="34" charset="0"/>
              <a:buNone/>
            </a:pPr>
            <a:r>
              <a:rPr lang="en-US" dirty="0"/>
              <a:t>	o The state notifies the CMS Certification Team when they have completed loading all documentation (no later than 2 weeks prior to the review date).</a:t>
            </a:r>
          </a:p>
          <a:p>
            <a:pPr marL="0" indent="0">
              <a:buFont typeface="Arial" panose="020B0604020202020204" pitchFamily="34" charset="0"/>
              <a:buNone/>
            </a:pPr>
            <a:r>
              <a:rPr lang="en-US" dirty="0"/>
              <a:t>	o The CMS Certification Team will then begin a review and draft the Information Request Listing (IRL).</a:t>
            </a:r>
          </a:p>
          <a:p>
            <a:pPr marL="0" indent="0">
              <a:buFont typeface="Arial" panose="020B0604020202020204" pitchFamily="34" charset="0"/>
              <a:buNone/>
            </a:pPr>
            <a:r>
              <a:rPr lang="en-US" dirty="0"/>
              <a:t>3. Approximately one week prior to the review, an IRL will be sent to the state by the CMS Certification Team. This includes questions and feedback on the files uploaded to the CMS Box. Although providing written responses to these questions before the review is encouraged to streamline the review, it is not mandatory. The state must be prepared to address all outstanding questions from the IRL during the review discussions and demonstrations.</a:t>
            </a:r>
          </a:p>
          <a:p>
            <a:pPr marL="0" indent="0">
              <a:buFont typeface="Arial" panose="020B0604020202020204" pitchFamily="34" charset="0"/>
              <a:buNone/>
            </a:pPr>
            <a:r>
              <a:rPr lang="en-US" dirty="0"/>
              <a:t>4. The ORR meeting is held, and action items are documented, reviewed, and agreed to.</a:t>
            </a:r>
          </a:p>
          <a:p>
            <a:pPr marL="0" indent="0">
              <a:buFont typeface="Arial" panose="020B0604020202020204" pitchFamily="34" charset="0"/>
              <a:buNone/>
            </a:pPr>
            <a:r>
              <a:rPr lang="en-US" dirty="0"/>
              <a:t>5. A Tear-out will be created by the CMS Certification Team including observations, recommendations, and action items. The Tear-out will be sent to the state along with an updated Intake Form (with CMS columns filled out) approximately one week after the ORR meeting.</a:t>
            </a:r>
          </a:p>
          <a:p>
            <a:pPr marL="0" indent="0">
              <a:buFont typeface="Arial" panose="020B0604020202020204" pitchFamily="34" charset="0"/>
              <a:buNone/>
            </a:pPr>
            <a:r>
              <a:rPr lang="en-US" dirty="0"/>
              <a:t>6. The Tear-out observations and recommendations should be reviewed, and action should be taken as necessary, as the state’s response will need to be reviewed during the CR. </a:t>
            </a:r>
          </a:p>
          <a:p>
            <a:endParaRPr lang="en-US" dirty="0"/>
          </a:p>
        </p:txBody>
      </p:sp>
      <p:sp>
        <p:nvSpPr>
          <p:cNvPr id="4" name="Header Placeholder 3"/>
          <p:cNvSpPr>
            <a:spLocks noGrp="1"/>
          </p:cNvSpPr>
          <p:nvPr>
            <p:ph type="hdr" sz="quarter"/>
          </p:nvPr>
        </p:nvSpPr>
        <p:spPr/>
        <p:txBody>
          <a:bodyPr/>
          <a:lstStyle/>
          <a:p>
            <a:endParaRPr lang="en-US"/>
          </a:p>
        </p:txBody>
      </p:sp>
      <p:sp>
        <p:nvSpPr>
          <p:cNvPr id="5" name="Slide Number Placeholder 4"/>
          <p:cNvSpPr>
            <a:spLocks noGrp="1"/>
          </p:cNvSpPr>
          <p:nvPr>
            <p:ph type="sldNum" sz="quarter" idx="5"/>
          </p:nvPr>
        </p:nvSpPr>
        <p:spPr/>
        <p:txBody>
          <a:bodyPr/>
          <a:lstStyle/>
          <a:p>
            <a:fld id="{7B898A01-842B-0042-9AB7-55364486B929}" type="slidenum">
              <a:rPr lang="en-US" smtClean="0"/>
              <a:pPr/>
              <a:t>16</a:t>
            </a:fld>
            <a:endParaRPr lang="en-US"/>
          </a:p>
        </p:txBody>
      </p:sp>
    </p:spTree>
    <p:extLst>
      <p:ext uri="{BB962C8B-B14F-4D97-AF65-F5344CB8AC3E}">
        <p14:creationId xmlns:p14="http://schemas.microsoft.com/office/powerpoint/2010/main" val="9914271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solidFill>
                <a:srgbClr val="3F3F3F"/>
              </a:solidFill>
              <a:effectLst/>
              <a:latin typeface="Helvetica" pitchFamily="2" charset="0"/>
            </a:endParaRPr>
          </a:p>
        </p:txBody>
      </p:sp>
      <p:sp>
        <p:nvSpPr>
          <p:cNvPr id="4" name="Header Placeholder 3"/>
          <p:cNvSpPr>
            <a:spLocks noGrp="1"/>
          </p:cNvSpPr>
          <p:nvPr>
            <p:ph type="hdr" sz="quarter"/>
          </p:nvPr>
        </p:nvSpPr>
        <p:spPr/>
        <p:txBody>
          <a:bodyPr/>
          <a:lstStyle/>
          <a:p>
            <a:endParaRPr lang="en-US"/>
          </a:p>
        </p:txBody>
      </p:sp>
      <p:sp>
        <p:nvSpPr>
          <p:cNvPr id="5" name="Slide Number Placeholder 4"/>
          <p:cNvSpPr>
            <a:spLocks noGrp="1"/>
          </p:cNvSpPr>
          <p:nvPr>
            <p:ph type="sldNum" sz="quarter" idx="5"/>
          </p:nvPr>
        </p:nvSpPr>
        <p:spPr/>
        <p:txBody>
          <a:bodyPr/>
          <a:lstStyle/>
          <a:p>
            <a:fld id="{7B898A01-842B-0042-9AB7-55364486B929}" type="slidenum">
              <a:rPr lang="en-US" smtClean="0"/>
              <a:pPr/>
              <a:t>17</a:t>
            </a:fld>
            <a:endParaRPr lang="en-US"/>
          </a:p>
        </p:txBody>
      </p:sp>
    </p:spTree>
    <p:extLst>
      <p:ext uri="{BB962C8B-B14F-4D97-AF65-F5344CB8AC3E}">
        <p14:creationId xmlns:p14="http://schemas.microsoft.com/office/powerpoint/2010/main" val="28306153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32B6EE-302F-00A9-BCC9-7E561E76E0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532031-8ABA-5B00-253A-31675BF844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CF894F-DB84-E4A9-2028-DFE81E156A89}"/>
              </a:ext>
            </a:extLst>
          </p:cNvPr>
          <p:cNvSpPr>
            <a:spLocks noGrp="1"/>
          </p:cNvSpPr>
          <p:nvPr>
            <p:ph type="body" idx="1"/>
          </p:nvPr>
        </p:nvSpPr>
        <p:spPr/>
        <p:txBody>
          <a:bodyPr/>
          <a:lstStyle/>
          <a:p>
            <a:pPr marL="0" marR="0" lvl="0" indent="0">
              <a:lnSpc>
                <a:spcPct val="107000"/>
              </a:lnSpc>
              <a:spcAft>
                <a:spcPts val="800"/>
              </a:spcAft>
              <a:buFont typeface="Wingdings" panose="05000000000000000000" pitchFamily="2" charset="2"/>
              <a:buNone/>
            </a:pPr>
            <a:r>
              <a:rPr lang="en-US" sz="1100" kern="100" dirty="0">
                <a:effectLst/>
                <a:latin typeface="Calibri" panose="020F0502020204030204" pitchFamily="34" charset="0"/>
                <a:ea typeface="Aptos" panose="020B0004020202020204" pitchFamily="34" charset="0"/>
                <a:cs typeface="Arial" panose="020B0604020202020204" pitchFamily="34" charset="0"/>
              </a:rPr>
              <a:t>All critical </a:t>
            </a:r>
            <a:r>
              <a:rPr lang="en-US" sz="800" kern="0" dirty="0">
                <a:effectLst/>
                <a:latin typeface="Times" panose="02020603050405020304" pitchFamily="18" charset="0"/>
                <a:ea typeface="Times" panose="02020603050405020304" pitchFamily="18" charset="0"/>
                <a:cs typeface="Times New Roman" panose="02020603050405020304" pitchFamily="18" charset="0"/>
              </a:rPr>
              <a:t> </a:t>
            </a:r>
            <a:r>
              <a:rPr lang="en-US" sz="1100" kern="100" dirty="0">
                <a:effectLst/>
                <a:latin typeface="Calibri" panose="020F0502020204030204" pitchFamily="34" charset="0"/>
                <a:ea typeface="Aptos" panose="020B0004020202020204" pitchFamily="34" charset="0"/>
                <a:cs typeface="Arial" panose="020B0604020202020204" pitchFamily="34" charset="0"/>
              </a:rPr>
              <a:t>vulnerabilities should be resolved prior to scheduling a review date. However, states can request a date with unresolved critical items if a mitigation/remediation plan is submitted using the recommended risk acceptance template, which can be found in Attachment D of CMS Information Security Plan of Action and Milestones (POA&amp;M</a:t>
            </a:r>
            <a:r>
              <a:rPr lang="en-US" sz="1100" kern="100">
                <a:effectLst/>
                <a:latin typeface="Calibri" panose="020F0502020204030204" pitchFamily="34" charset="0"/>
                <a:ea typeface="Aptos" panose="020B0004020202020204" pitchFamily="34" charset="0"/>
                <a:cs typeface="Arial" panose="020B0604020202020204" pitchFamily="34" charset="0"/>
              </a:rPr>
              <a:t>) Procedure.</a:t>
            </a:r>
            <a:endParaRPr lang="en-US" dirty="0">
              <a:solidFill>
                <a:srgbClr val="3F3F3F"/>
              </a:solidFill>
              <a:effectLst/>
              <a:latin typeface="Helvetica" pitchFamily="2" charset="0"/>
            </a:endParaRPr>
          </a:p>
        </p:txBody>
      </p:sp>
      <p:sp>
        <p:nvSpPr>
          <p:cNvPr id="4" name="Header Placeholder 3">
            <a:extLst>
              <a:ext uri="{FF2B5EF4-FFF2-40B4-BE49-F238E27FC236}">
                <a16:creationId xmlns:a16="http://schemas.microsoft.com/office/drawing/2014/main" id="{525E7866-83E0-9DD7-D8B0-C3ECD51F03B3}"/>
              </a:ext>
            </a:extLst>
          </p:cNvPr>
          <p:cNvSpPr>
            <a:spLocks noGrp="1"/>
          </p:cNvSpPr>
          <p:nvPr>
            <p:ph type="hdr" sz="quarter"/>
          </p:nvPr>
        </p:nvSpPr>
        <p:spPr/>
        <p:txBody>
          <a:bodyPr/>
          <a:lstStyle/>
          <a:p>
            <a:endParaRPr lang="en-US"/>
          </a:p>
        </p:txBody>
      </p:sp>
      <p:sp>
        <p:nvSpPr>
          <p:cNvPr id="5" name="Slide Number Placeholder 4">
            <a:extLst>
              <a:ext uri="{FF2B5EF4-FFF2-40B4-BE49-F238E27FC236}">
                <a16:creationId xmlns:a16="http://schemas.microsoft.com/office/drawing/2014/main" id="{469CD521-460B-558D-44B1-19172088B59E}"/>
              </a:ext>
            </a:extLst>
          </p:cNvPr>
          <p:cNvSpPr>
            <a:spLocks noGrp="1"/>
          </p:cNvSpPr>
          <p:nvPr>
            <p:ph type="sldNum" sz="quarter" idx="5"/>
          </p:nvPr>
        </p:nvSpPr>
        <p:spPr/>
        <p:txBody>
          <a:bodyPr/>
          <a:lstStyle/>
          <a:p>
            <a:fld id="{7B898A01-842B-0042-9AB7-55364486B929}" type="slidenum">
              <a:rPr lang="en-US" smtClean="0"/>
              <a:pPr/>
              <a:t>18</a:t>
            </a:fld>
            <a:endParaRPr lang="en-US"/>
          </a:p>
        </p:txBody>
      </p:sp>
    </p:spTree>
    <p:extLst>
      <p:ext uri="{BB962C8B-B14F-4D97-AF65-F5344CB8AC3E}">
        <p14:creationId xmlns:p14="http://schemas.microsoft.com/office/powerpoint/2010/main" val="15198871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4CE656-52CC-7BD4-0294-68FD4D58D0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75D02C-A7FB-E9F4-1A40-1909801B75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4305FE-2CE9-1927-7A79-F6C5597530A3}"/>
              </a:ext>
            </a:extLst>
          </p:cNvPr>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“All files” includes </a:t>
            </a:r>
            <a:r>
              <a:rPr lang="en-US" sz="1200" b="0" i="0" dirty="0">
                <a:solidFill>
                  <a:srgbClr val="000000"/>
                </a:solidFill>
                <a:effectLst/>
                <a:latin typeface="Times New Roman" panose="02020603050405020304" pitchFamily="18" charset="0"/>
              </a:rPr>
              <a:t>Evidence, Required Artifacts, SMC Intake Form, Operational Report Workbook (ORW) with metric definitions, Agenda, Presentation</a:t>
            </a:r>
            <a:r>
              <a:rPr lang="en-US" sz="1200" b="0" i="0" u="none" dirty="0">
                <a:solidFill>
                  <a:srgbClr val="D13438"/>
                </a:solidFill>
                <a:effectLst/>
                <a:latin typeface="Times New Roman" panose="02020603050405020304" pitchFamily="18" charset="0"/>
              </a:rPr>
              <a:t>.</a:t>
            </a:r>
            <a:endParaRPr lang="en-US" u="none" dirty="0"/>
          </a:p>
          <a:p>
            <a:endParaRPr lang="en-US" dirty="0"/>
          </a:p>
        </p:txBody>
      </p:sp>
      <p:sp>
        <p:nvSpPr>
          <p:cNvPr id="4" name="Slide Number Placeholder 3">
            <a:extLst>
              <a:ext uri="{FF2B5EF4-FFF2-40B4-BE49-F238E27FC236}">
                <a16:creationId xmlns:a16="http://schemas.microsoft.com/office/drawing/2014/main" id="{90E6B4C0-0209-0647-23F7-EA2DBB7940DF}"/>
              </a:ext>
            </a:extLst>
          </p:cNvPr>
          <p:cNvSpPr>
            <a:spLocks noGrp="1"/>
          </p:cNvSpPr>
          <p:nvPr>
            <p:ph type="sldNum" sz="quarter" idx="10"/>
          </p:nvPr>
        </p:nvSpPr>
        <p:spPr/>
        <p:txBody>
          <a:bodyPr/>
          <a:lstStyle/>
          <a:p>
            <a:fld id="{2C49E191-9C6F-4970-9FE5-B50C04C703A9}" type="slidenum">
              <a:rPr lang="en-US" smtClean="0"/>
              <a:t>19</a:t>
            </a:fld>
            <a:endParaRPr lang="en-US"/>
          </a:p>
        </p:txBody>
      </p:sp>
      <p:sp>
        <p:nvSpPr>
          <p:cNvPr id="5" name="Header Placeholder 4">
            <a:extLst>
              <a:ext uri="{FF2B5EF4-FFF2-40B4-BE49-F238E27FC236}">
                <a16:creationId xmlns:a16="http://schemas.microsoft.com/office/drawing/2014/main" id="{5F64752D-F41A-0A84-429B-04851D02383C}"/>
              </a:ext>
            </a:extLst>
          </p:cNvPr>
          <p:cNvSpPr>
            <a:spLocks noGrp="1"/>
          </p:cNvSpPr>
          <p:nvPr>
            <p:ph type="hdr" sz="quarter"/>
          </p:nvPr>
        </p:nvSpPr>
        <p:spPr/>
        <p:txBody>
          <a:bodyPr/>
          <a:lstStyle/>
          <a:p>
            <a:endParaRPr lang="en-US"/>
          </a:p>
        </p:txBody>
      </p:sp>
    </p:spTree>
    <p:extLst>
      <p:ext uri="{BB962C8B-B14F-4D97-AF65-F5344CB8AC3E}">
        <p14:creationId xmlns:p14="http://schemas.microsoft.com/office/powerpoint/2010/main" val="16960405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dirty="0">
                <a:effectLst/>
                <a:latin typeface="Segoe UI" panose="020B0502040204020203" pitchFamily="34" charset="0"/>
              </a:rPr>
              <a:t>CMS Certification Team will send the sample agenda templates after the call as requested; these are also located on MES Certification Repository. States should stick to the structure as best possible but will have some flexibility to update where needed and can put in their own template if desired.</a:t>
            </a:r>
            <a:endParaRPr lang="en-US" dirty="0">
              <a:solidFill>
                <a:srgbClr val="3F3F3F"/>
              </a:solidFill>
              <a:effectLst/>
              <a:latin typeface="Helvetica" pitchFamily="2" charset="0"/>
            </a:endParaRPr>
          </a:p>
        </p:txBody>
      </p:sp>
      <p:sp>
        <p:nvSpPr>
          <p:cNvPr id="4" name="Header Placeholder 3"/>
          <p:cNvSpPr>
            <a:spLocks noGrp="1"/>
          </p:cNvSpPr>
          <p:nvPr>
            <p:ph type="hdr" sz="quarter"/>
          </p:nvPr>
        </p:nvSpPr>
        <p:spPr/>
        <p:txBody>
          <a:bodyPr/>
          <a:lstStyle/>
          <a:p>
            <a:endParaRPr lang="en-US"/>
          </a:p>
        </p:txBody>
      </p:sp>
      <p:sp>
        <p:nvSpPr>
          <p:cNvPr id="5" name="Slide Number Placeholder 4"/>
          <p:cNvSpPr>
            <a:spLocks noGrp="1"/>
          </p:cNvSpPr>
          <p:nvPr>
            <p:ph type="sldNum" sz="quarter" idx="5"/>
          </p:nvPr>
        </p:nvSpPr>
        <p:spPr/>
        <p:txBody>
          <a:bodyPr/>
          <a:lstStyle/>
          <a:p>
            <a:fld id="{7B898A01-842B-0042-9AB7-55364486B929}" type="slidenum">
              <a:rPr lang="en-US" smtClean="0"/>
              <a:pPr/>
              <a:t>20</a:t>
            </a:fld>
            <a:endParaRPr lang="en-US"/>
          </a:p>
        </p:txBody>
      </p:sp>
    </p:spTree>
    <p:extLst>
      <p:ext uri="{BB962C8B-B14F-4D97-AF65-F5344CB8AC3E}">
        <p14:creationId xmlns:p14="http://schemas.microsoft.com/office/powerpoint/2010/main" val="38626480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go-live and before CR, states should upload ORWs to their certification CR folder. They may also upload them to their State Submission folder, but we recommend waiting. This allows time to address </a:t>
            </a:r>
            <a:r>
              <a:rPr lang="en-US"/>
              <a:t>any changes, </a:t>
            </a:r>
            <a:r>
              <a:rPr lang="en-US" dirty="0"/>
              <a:t>or ingestion issues the Certification Team may identify before placing copies in the State Submission folder.</a:t>
            </a:r>
          </a:p>
        </p:txBody>
      </p:sp>
      <p:sp>
        <p:nvSpPr>
          <p:cNvPr id="4" name="Slide Number Placeholder 3"/>
          <p:cNvSpPr>
            <a:spLocks noGrp="1"/>
          </p:cNvSpPr>
          <p:nvPr>
            <p:ph type="sldNum" sz="quarter" idx="10"/>
          </p:nvPr>
        </p:nvSpPr>
        <p:spPr/>
        <p:txBody>
          <a:bodyPr/>
          <a:lstStyle/>
          <a:p>
            <a:fld id="{2C49E191-9C6F-4970-9FE5-B50C04C703A9}" type="slidenum">
              <a:rPr lang="en-US" smtClean="0"/>
              <a:t>23</a:t>
            </a:fld>
            <a:endParaRPr lang="en-US"/>
          </a:p>
        </p:txBody>
      </p:sp>
      <p:sp>
        <p:nvSpPr>
          <p:cNvPr id="5" name="Header Placeholder 4">
            <a:extLst>
              <a:ext uri="{FF2B5EF4-FFF2-40B4-BE49-F238E27FC236}">
                <a16:creationId xmlns:a16="http://schemas.microsoft.com/office/drawing/2014/main" id="{4DE38904-5BE9-4C11-A235-51D62AB686BC}"/>
              </a:ext>
            </a:extLst>
          </p:cNvPr>
          <p:cNvSpPr>
            <a:spLocks noGrp="1"/>
          </p:cNvSpPr>
          <p:nvPr>
            <p:ph type="hdr" sz="quarter"/>
          </p:nvPr>
        </p:nvSpPr>
        <p:spPr/>
        <p:txBody>
          <a:bodyPr/>
          <a:lstStyle/>
          <a:p>
            <a:endParaRPr lang="en-US"/>
          </a:p>
        </p:txBody>
      </p:sp>
    </p:spTree>
    <p:extLst>
      <p:ext uri="{BB962C8B-B14F-4D97-AF65-F5344CB8AC3E}">
        <p14:creationId xmlns:p14="http://schemas.microsoft.com/office/powerpoint/2010/main" val="5246764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solidFill>
                <a:srgbClr val="3F3F3F"/>
              </a:solidFill>
              <a:effectLst/>
              <a:latin typeface="Helvetica" pitchFamily="2" charset="0"/>
            </a:endParaRPr>
          </a:p>
        </p:txBody>
      </p:sp>
      <p:sp>
        <p:nvSpPr>
          <p:cNvPr id="4" name="Slide Number Placeholder 3"/>
          <p:cNvSpPr>
            <a:spLocks noGrp="1"/>
          </p:cNvSpPr>
          <p:nvPr>
            <p:ph type="sldNum" sz="quarter" idx="5"/>
          </p:nvPr>
        </p:nvSpPr>
        <p:spPr/>
        <p:txBody>
          <a:bodyPr/>
          <a:lstStyle/>
          <a:p>
            <a:fld id="{7B898A01-842B-0042-9AB7-55364486B929}" type="slidenum">
              <a:rPr lang="en-US" smtClean="0"/>
              <a:pPr/>
              <a:t>2</a:t>
            </a:fld>
            <a:endParaRPr lang="en-US"/>
          </a:p>
        </p:txBody>
      </p:sp>
      <p:sp>
        <p:nvSpPr>
          <p:cNvPr id="5" name="Header Placeholder 4">
            <a:extLst>
              <a:ext uri="{FF2B5EF4-FFF2-40B4-BE49-F238E27FC236}">
                <a16:creationId xmlns:a16="http://schemas.microsoft.com/office/drawing/2014/main" id="{F9DDC556-04BD-46DD-9F98-DEC95DB2607F}"/>
              </a:ext>
            </a:extLst>
          </p:cNvPr>
          <p:cNvSpPr>
            <a:spLocks noGrp="1"/>
          </p:cNvSpPr>
          <p:nvPr>
            <p:ph type="hdr" sz="quarter"/>
          </p:nvPr>
        </p:nvSpPr>
        <p:spPr/>
        <p:txBody>
          <a:bodyPr/>
          <a:lstStyle/>
          <a:p>
            <a:endParaRPr lang="en-US"/>
          </a:p>
        </p:txBody>
      </p:sp>
    </p:spTree>
    <p:extLst>
      <p:ext uri="{BB962C8B-B14F-4D97-AF65-F5344CB8AC3E}">
        <p14:creationId xmlns:p14="http://schemas.microsoft.com/office/powerpoint/2010/main" val="71807206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tab pos="228600" algn="l"/>
                <a:tab pos="742950" algn="l"/>
                <a:tab pos="742950" algn="l"/>
              </a:tabLst>
              <a:defRPr/>
            </a:pPr>
            <a:r>
              <a:rPr lang="en-US" dirty="0">
                <a:latin typeface="Aptos"/>
                <a:ea typeface="Calibri"/>
                <a:cs typeface="Calibri"/>
              </a:rPr>
              <a:t>For the CR, the following steps are completed:</a:t>
            </a:r>
          </a:p>
          <a:p>
            <a:pPr marL="0" indent="0">
              <a:buFont typeface="Arial" panose="020B0604020202020204" pitchFamily="34" charset="0"/>
              <a:buNone/>
            </a:pPr>
            <a:r>
              <a:rPr lang="en-US" dirty="0">
                <a:latin typeface="Aptos"/>
                <a:ea typeface="Calibri"/>
                <a:cs typeface="Calibri"/>
              </a:rPr>
              <a:t>1. Like the timeline for ORR, confirming the date requires completion of entry criteria and all files must be submitted 2 weeks prior to the confirmed date. </a:t>
            </a:r>
            <a:r>
              <a:rPr lang="en-US" dirty="0"/>
              <a:t>“All files” includes </a:t>
            </a:r>
            <a:r>
              <a:rPr lang="en-US" sz="1800" b="0" i="0" dirty="0">
                <a:solidFill>
                  <a:srgbClr val="000000"/>
                </a:solidFill>
                <a:effectLst/>
                <a:latin typeface="Times New Roman" panose="02020603050405020304" pitchFamily="18" charset="0"/>
              </a:rPr>
              <a:t>Evidence, Required Artifacts, SMC Intake Form, Operational Report Workbook (ORW), Agenda, Presentation</a:t>
            </a:r>
            <a:r>
              <a:rPr lang="en-US" sz="1800" b="0" i="0" u="none" dirty="0">
                <a:solidFill>
                  <a:srgbClr val="D13438"/>
                </a:solidFill>
                <a:effectLst/>
                <a:latin typeface="Times New Roman" panose="02020603050405020304" pitchFamily="18" charset="0"/>
              </a:rPr>
              <a:t>. </a:t>
            </a:r>
          </a:p>
          <a:p>
            <a:pPr marL="628650" lvl="1" indent="-171450">
              <a:buFont typeface="Arial" panose="020B0604020202020204" pitchFamily="34" charset="0"/>
              <a:buChar char="•"/>
            </a:pPr>
            <a:r>
              <a:rPr lang="en-US" b="0" i="0" dirty="0">
                <a:solidFill>
                  <a:srgbClr val="000000"/>
                </a:solidFill>
                <a:effectLst/>
                <a:latin typeface="Times New Roman" panose="02020603050405020304" pitchFamily="18" charset="0"/>
              </a:rPr>
              <a:t>It is important to distinguish between required artifacts and evidence. Evidence is documentation or data that proves the achievement of an outcome, as listed in the SMC Intake Form on the Outcomes and Metrics tab. Required Artifacts, on the other hand, are documents that demonstrate the progression of a state’s project and are not typically used as evidence for outcomes.</a:t>
            </a:r>
            <a:endParaRPr lang="en-US" dirty="0"/>
          </a:p>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tab pos="228600" algn="l"/>
                <a:tab pos="742950" algn="l"/>
                <a:tab pos="742950" algn="l"/>
              </a:tabLst>
              <a:defRPr/>
            </a:pPr>
            <a:r>
              <a:rPr lang="en-US" dirty="0">
                <a:latin typeface="Aptos"/>
                <a:ea typeface="Calibri"/>
                <a:cs typeface="Calibri"/>
              </a:rPr>
              <a:t>2. Preferably, earlier but no later than two weeks before the CR, the state uploads all evidence, required artifacts, the Intake Form, Operational Report Workbook, the CR agenda, and the presentation in the appropriate CMS Box certification folders (see Using Box).</a:t>
            </a:r>
          </a:p>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tab pos="228600" algn="l"/>
                <a:tab pos="742950" algn="l"/>
                <a:tab pos="742950" algn="l"/>
              </a:tabLst>
              <a:defRPr/>
            </a:pPr>
            <a:r>
              <a:rPr lang="en-US" dirty="0">
                <a:latin typeface="Aptos"/>
                <a:ea typeface="Calibri"/>
                <a:cs typeface="Calibri"/>
              </a:rPr>
              <a:t>	o The state notifies the CMS Certification Team when they have completed loading all documentation (no later than 2 weeks prior to the review date).</a:t>
            </a:r>
          </a:p>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tab pos="228600" algn="l"/>
                <a:tab pos="742950" algn="l"/>
                <a:tab pos="742950" algn="l"/>
              </a:tabLst>
              <a:defRPr/>
            </a:pPr>
            <a:r>
              <a:rPr lang="en-US" dirty="0">
                <a:latin typeface="Aptos"/>
                <a:ea typeface="Calibri"/>
                <a:cs typeface="Calibri"/>
              </a:rPr>
              <a:t>	o The CMS Certification Team will then begin a review of the evidence and required artifacts.</a:t>
            </a:r>
          </a:p>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tab pos="228600" algn="l"/>
                <a:tab pos="742950" algn="l"/>
                <a:tab pos="742950" algn="l"/>
              </a:tabLst>
              <a:defRPr/>
            </a:pPr>
            <a:r>
              <a:rPr lang="en-US" dirty="0">
                <a:latin typeface="Aptos"/>
                <a:ea typeface="Calibri"/>
                <a:cs typeface="Calibri"/>
              </a:rPr>
              <a:t>3. Approximately one week prior to the review, an IRL will be sent to the state by the CMS Certification Team. This includes questions and feedback on the files uploaded to the CMS Box. Although providing written responses to these questions before the review is encouraged to streamline the review, it is not mandatory. The state must be prepared to address all outstanding questions from the IRL during the review discussions and demonstrations.</a:t>
            </a:r>
          </a:p>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tab pos="228600" algn="l"/>
                <a:tab pos="742950" algn="l"/>
                <a:tab pos="742950" algn="l"/>
              </a:tabLst>
              <a:defRPr/>
            </a:pPr>
            <a:r>
              <a:rPr lang="en-US" dirty="0">
                <a:latin typeface="Aptos"/>
                <a:ea typeface="Calibri"/>
                <a:cs typeface="Calibri"/>
              </a:rPr>
              <a:t>4. The CR meeting is held, and action items are documented, reviewed, and agreed to.</a:t>
            </a:r>
          </a:p>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tab pos="228600" algn="l"/>
                <a:tab pos="742950" algn="l"/>
                <a:tab pos="742950" algn="l"/>
              </a:tabLst>
              <a:defRPr/>
            </a:pPr>
            <a:r>
              <a:rPr lang="en-US" dirty="0">
                <a:latin typeface="Aptos"/>
                <a:ea typeface="Calibri"/>
                <a:cs typeface="Calibri"/>
              </a:rPr>
              <a:t>	o The demonstrations must be in the production environment (test data should not be entered).</a:t>
            </a:r>
          </a:p>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tab pos="228600" algn="l"/>
                <a:tab pos="742950" algn="l"/>
                <a:tab pos="742950" algn="l"/>
              </a:tabLst>
              <a:defRPr/>
            </a:pPr>
            <a:r>
              <a:rPr lang="en-US" dirty="0">
                <a:latin typeface="Aptos"/>
                <a:ea typeface="Calibri"/>
                <a:cs typeface="Calibri"/>
              </a:rPr>
              <a:t>	o The state should try to respond to all action items as soon as possible, preferably within 24 hours.</a:t>
            </a:r>
          </a:p>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tab pos="228600" algn="l"/>
                <a:tab pos="742950" algn="l"/>
                <a:tab pos="742950" algn="l"/>
              </a:tabLst>
              <a:defRPr/>
            </a:pPr>
            <a:r>
              <a:rPr lang="en-US" dirty="0">
                <a:latin typeface="Aptos"/>
                <a:ea typeface="Calibri"/>
                <a:cs typeface="Calibri"/>
              </a:rPr>
              <a:t>5. After the CR, CMS Certification Team will review and enter comments into the Intake Form and assemble the certification package. CMS will follow up with the state to discuss any necessary request for additional information. Once certification is approved, the state will receive the updated Intake Form, the certification report, and the certification decision letter from CMS.</a:t>
            </a:r>
          </a:p>
          <a:p>
            <a:endParaRPr lang="en-US" dirty="0"/>
          </a:p>
          <a:p>
            <a:endParaRPr lang="en-US" dirty="0"/>
          </a:p>
          <a:p>
            <a:endParaRPr lang="en-US" dirty="0"/>
          </a:p>
        </p:txBody>
      </p:sp>
      <p:sp>
        <p:nvSpPr>
          <p:cNvPr id="4" name="Header Placeholder 3"/>
          <p:cNvSpPr>
            <a:spLocks noGrp="1"/>
          </p:cNvSpPr>
          <p:nvPr>
            <p:ph type="hdr" sz="quarter"/>
          </p:nvPr>
        </p:nvSpPr>
        <p:spPr/>
        <p:txBody>
          <a:bodyPr/>
          <a:lstStyle/>
          <a:p>
            <a:endParaRPr lang="en-US"/>
          </a:p>
        </p:txBody>
      </p:sp>
      <p:sp>
        <p:nvSpPr>
          <p:cNvPr id="5" name="Slide Number Placeholder 4"/>
          <p:cNvSpPr>
            <a:spLocks noGrp="1"/>
          </p:cNvSpPr>
          <p:nvPr>
            <p:ph type="sldNum" sz="quarter" idx="5"/>
          </p:nvPr>
        </p:nvSpPr>
        <p:spPr/>
        <p:txBody>
          <a:bodyPr/>
          <a:lstStyle/>
          <a:p>
            <a:fld id="{7B898A01-842B-0042-9AB7-55364486B929}" type="slidenum">
              <a:rPr lang="en-US" smtClean="0"/>
              <a:pPr/>
              <a:t>24</a:t>
            </a:fld>
            <a:endParaRPr lang="en-US"/>
          </a:p>
        </p:txBody>
      </p:sp>
    </p:spTree>
    <p:extLst>
      <p:ext uri="{BB962C8B-B14F-4D97-AF65-F5344CB8AC3E}">
        <p14:creationId xmlns:p14="http://schemas.microsoft.com/office/powerpoint/2010/main" val="12858833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solidFill>
                <a:srgbClr val="3F3F3F"/>
              </a:solidFill>
              <a:effectLst/>
              <a:latin typeface="Helvetica" pitchFamily="2" charset="0"/>
            </a:endParaRPr>
          </a:p>
        </p:txBody>
      </p:sp>
      <p:sp>
        <p:nvSpPr>
          <p:cNvPr id="4" name="Header Placeholder 3"/>
          <p:cNvSpPr>
            <a:spLocks noGrp="1"/>
          </p:cNvSpPr>
          <p:nvPr>
            <p:ph type="hdr" sz="quarter"/>
          </p:nvPr>
        </p:nvSpPr>
        <p:spPr/>
        <p:txBody>
          <a:bodyPr/>
          <a:lstStyle/>
          <a:p>
            <a:endParaRPr lang="en-US"/>
          </a:p>
        </p:txBody>
      </p:sp>
      <p:sp>
        <p:nvSpPr>
          <p:cNvPr id="5" name="Slide Number Placeholder 4"/>
          <p:cNvSpPr>
            <a:spLocks noGrp="1"/>
          </p:cNvSpPr>
          <p:nvPr>
            <p:ph type="sldNum" sz="quarter" idx="5"/>
          </p:nvPr>
        </p:nvSpPr>
        <p:spPr/>
        <p:txBody>
          <a:bodyPr/>
          <a:lstStyle/>
          <a:p>
            <a:fld id="{7B898A01-842B-0042-9AB7-55364486B929}" type="slidenum">
              <a:rPr lang="en-US" smtClean="0"/>
              <a:pPr/>
              <a:t>25</a:t>
            </a:fld>
            <a:endParaRPr lang="en-US"/>
          </a:p>
        </p:txBody>
      </p:sp>
    </p:spTree>
    <p:extLst>
      <p:ext uri="{BB962C8B-B14F-4D97-AF65-F5344CB8AC3E}">
        <p14:creationId xmlns:p14="http://schemas.microsoft.com/office/powerpoint/2010/main" val="21687537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963F10-5948-CA4C-E12B-8959DED403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B9FACB-B165-9187-0BB2-05E0CAA62D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317388-FB98-F87D-96D4-18F26F408C4C}"/>
              </a:ext>
            </a:extLst>
          </p:cNvPr>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kern="100" dirty="0">
                <a:effectLst/>
                <a:latin typeface="Calibri" panose="020F0502020204030204" pitchFamily="34" charset="0"/>
                <a:ea typeface="Aptos" panose="020B0004020202020204" pitchFamily="34" charset="0"/>
                <a:cs typeface="Arial" panose="020B0604020202020204" pitchFamily="34" charset="0"/>
              </a:rPr>
              <a:t>All critical vulnerabilities should be resolved prior to scheduling a CR date.  However, states can request a date with unresolved critical items if a mitigation/remediation plan is submitted and </a:t>
            </a:r>
            <a:r>
              <a:rPr lang="en-US" sz="1800" b="1" kern="100" dirty="0">
                <a:solidFill>
                  <a:srgbClr val="FF0000"/>
                </a:solidFill>
                <a:effectLst/>
                <a:highlight>
                  <a:srgbClr val="FFFF00"/>
                </a:highlight>
                <a:latin typeface="Calibri" panose="020F0502020204030204" pitchFamily="34" charset="0"/>
                <a:ea typeface="Aptos" panose="020B0004020202020204" pitchFamily="34" charset="0"/>
                <a:cs typeface="Arial" panose="020B0604020202020204" pitchFamily="34" charset="0"/>
              </a:rPr>
              <a:t>approved by CMS</a:t>
            </a:r>
            <a:r>
              <a:rPr lang="en-US" sz="1800" kern="100" dirty="0">
                <a:effectLst/>
                <a:highlight>
                  <a:srgbClr val="FFFF00"/>
                </a:highlight>
                <a:latin typeface="Calibri" panose="020F0502020204030204" pitchFamily="34" charset="0"/>
                <a:ea typeface="Aptos" panose="020B0004020202020204" pitchFamily="34" charset="0"/>
                <a:cs typeface="Arial" panose="020B0604020202020204" pitchFamily="34" charset="0"/>
              </a:rPr>
              <a:t>, </a:t>
            </a:r>
            <a:r>
              <a:rPr lang="en-US" sz="1800" kern="100" dirty="0">
                <a:effectLst/>
                <a:latin typeface="Calibri" panose="020F0502020204030204" pitchFamily="34" charset="0"/>
                <a:ea typeface="Aptos" panose="020B0004020202020204" pitchFamily="34" charset="0"/>
                <a:cs typeface="Arial" panose="020B0604020202020204" pitchFamily="34" charset="0"/>
              </a:rPr>
              <a:t>using the recommended risk acceptance template, which can be found in Attachment D of CMS Information Security Plan of Action and Milestones (POA&amp;M) Procedure.</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solidFill>
                <a:srgbClr val="3F3F3F"/>
              </a:solidFill>
              <a:effectLst/>
              <a:latin typeface="Helvetica" pitchFamily="2" charset="0"/>
            </a:endParaRPr>
          </a:p>
        </p:txBody>
      </p:sp>
      <p:sp>
        <p:nvSpPr>
          <p:cNvPr id="4" name="Header Placeholder 3">
            <a:extLst>
              <a:ext uri="{FF2B5EF4-FFF2-40B4-BE49-F238E27FC236}">
                <a16:creationId xmlns:a16="http://schemas.microsoft.com/office/drawing/2014/main" id="{0A0FA897-7DEE-08F3-8D76-4E3F32610332}"/>
              </a:ext>
            </a:extLst>
          </p:cNvPr>
          <p:cNvSpPr>
            <a:spLocks noGrp="1"/>
          </p:cNvSpPr>
          <p:nvPr>
            <p:ph type="hdr" sz="quarter"/>
          </p:nvPr>
        </p:nvSpPr>
        <p:spPr/>
        <p:txBody>
          <a:bodyPr/>
          <a:lstStyle/>
          <a:p>
            <a:endParaRPr lang="en-US"/>
          </a:p>
        </p:txBody>
      </p:sp>
      <p:sp>
        <p:nvSpPr>
          <p:cNvPr id="5" name="Slide Number Placeholder 4">
            <a:extLst>
              <a:ext uri="{FF2B5EF4-FFF2-40B4-BE49-F238E27FC236}">
                <a16:creationId xmlns:a16="http://schemas.microsoft.com/office/drawing/2014/main" id="{09E4F524-3B8A-D04A-8FCB-A0A046D015CF}"/>
              </a:ext>
            </a:extLst>
          </p:cNvPr>
          <p:cNvSpPr>
            <a:spLocks noGrp="1"/>
          </p:cNvSpPr>
          <p:nvPr>
            <p:ph type="sldNum" sz="quarter" idx="5"/>
          </p:nvPr>
        </p:nvSpPr>
        <p:spPr/>
        <p:txBody>
          <a:bodyPr/>
          <a:lstStyle/>
          <a:p>
            <a:fld id="{7B898A01-842B-0042-9AB7-55364486B929}" type="slidenum">
              <a:rPr lang="en-US" smtClean="0"/>
              <a:pPr/>
              <a:t>26</a:t>
            </a:fld>
            <a:endParaRPr lang="en-US"/>
          </a:p>
        </p:txBody>
      </p:sp>
    </p:spTree>
    <p:extLst>
      <p:ext uri="{BB962C8B-B14F-4D97-AF65-F5344CB8AC3E}">
        <p14:creationId xmlns:p14="http://schemas.microsoft.com/office/powerpoint/2010/main" val="18429376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8B5AB7-300E-AF53-413A-50243D9121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36791D-7C1D-570A-AD59-0177819260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9368B2-33D1-89FD-93CE-87348C82C44E}"/>
              </a:ext>
            </a:extLst>
          </p:cNvPr>
          <p:cNvSpPr>
            <a:spLocks noGrp="1"/>
          </p:cNvSpPr>
          <p:nvPr>
            <p:ph type="body" idx="1"/>
          </p:nvPr>
        </p:nvSpPr>
        <p:spPr/>
        <p:txBody>
          <a:bodyPr/>
          <a:lstStyle/>
          <a:p>
            <a:r>
              <a:rPr lang="en-US" sz="1200" b="1" i="0" kern="1200" dirty="0">
                <a:solidFill>
                  <a:schemeClr val="tx1"/>
                </a:solidFill>
                <a:effectLst/>
                <a:latin typeface="+mn-lt"/>
                <a:ea typeface="+mn-ea"/>
                <a:cs typeface="+mn-cs"/>
              </a:rPr>
              <a:t>Certification Request Letter FAQs from MES Certification Repository:</a:t>
            </a:r>
          </a:p>
          <a:p>
            <a:r>
              <a:rPr lang="en-US" sz="1200" b="1" i="0" kern="1200" dirty="0">
                <a:solidFill>
                  <a:schemeClr val="tx1"/>
                </a:solidFill>
                <a:effectLst/>
                <a:latin typeface="+mn-lt"/>
                <a:ea typeface="+mn-ea"/>
                <a:cs typeface="+mn-cs"/>
              </a:rPr>
              <a:t>Q: What date should the state put in the Certification Request Letter?</a:t>
            </a:r>
          </a:p>
          <a:p>
            <a:r>
              <a:rPr lang="en-US" sz="1200" b="0" i="0" kern="1200" dirty="0">
                <a:solidFill>
                  <a:schemeClr val="tx1"/>
                </a:solidFill>
                <a:effectLst/>
                <a:latin typeface="+mn-lt"/>
                <a:ea typeface="+mn-ea"/>
                <a:cs typeface="+mn-cs"/>
              </a:rPr>
              <a:t>A: The state should use the go-live date as the retroactive date in the Certification Request Letter, unless there was a system issue, then use the date the issue was resolved and include a brief description of the issue in the letter.</a:t>
            </a:r>
          </a:p>
          <a:p>
            <a:endParaRPr lang="en-US" sz="1200" b="1"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Q: What is the retroactive date for claiming the 75% Federal Financial Participation (FFP) rate once a system is certified?</a:t>
            </a:r>
          </a:p>
          <a:p>
            <a:r>
              <a:rPr lang="en-US" sz="1200" b="0" i="0" kern="1200" dirty="0">
                <a:solidFill>
                  <a:schemeClr val="tx1"/>
                </a:solidFill>
                <a:effectLst/>
                <a:latin typeface="+mn-lt"/>
                <a:ea typeface="+mn-ea"/>
                <a:cs typeface="+mn-cs"/>
              </a:rPr>
              <a:t>A: Per 42 CFR 433.116(a), the 75% FFP rate begins retroactively on the first day of the calendar quarter following the system’s implementation date. For example, if a system goes live on February 1, 2025, and CMS approves certification back to that date, the state can claim the 75% FFP rate starting April 1, 2025.</a:t>
            </a:r>
          </a:p>
          <a:p>
            <a:r>
              <a:rPr lang="en-US" sz="1200" b="0" i="0" kern="1200" dirty="0">
                <a:solidFill>
                  <a:schemeClr val="tx1"/>
                </a:solidFill>
                <a:effectLst/>
                <a:latin typeface="+mn-lt"/>
                <a:ea typeface="+mn-ea"/>
                <a:cs typeface="+mn-cs"/>
              </a:rPr>
              <a:t>The enhanced DDI rate (90/10) applies up to the implementation (go-live) date.(February 1, 2025 in this example).</a:t>
            </a:r>
          </a:p>
          <a:p>
            <a:r>
              <a:rPr lang="en-US" sz="1200" b="0" i="0" kern="1200" dirty="0">
                <a:solidFill>
                  <a:schemeClr val="tx1"/>
                </a:solidFill>
                <a:effectLst/>
                <a:latin typeface="+mn-lt"/>
                <a:ea typeface="+mn-ea"/>
                <a:cs typeface="+mn-cs"/>
              </a:rPr>
              <a:t>After implementation, any months remaining in that calendar quarter are claimed at the 50% FFP rate (February-March 2025 in this example).</a:t>
            </a:r>
          </a:p>
          <a:p>
            <a:r>
              <a:rPr lang="en-US" sz="1200" b="0" i="0" kern="1200" dirty="0">
                <a:solidFill>
                  <a:schemeClr val="tx1"/>
                </a:solidFill>
                <a:effectLst/>
                <a:latin typeface="+mn-lt"/>
                <a:ea typeface="+mn-ea"/>
                <a:cs typeface="+mn-cs"/>
              </a:rPr>
              <a:t>The enhanced M&amp;O rate (75/25) starts on the first day of the calendar quarter following the retroactive certification approval date (April 1, 2025 in this example).</a:t>
            </a:r>
          </a:p>
          <a:p>
            <a:r>
              <a:rPr lang="en-US" sz="1200" b="0" i="0" kern="1200" dirty="0">
                <a:solidFill>
                  <a:schemeClr val="tx1"/>
                </a:solidFill>
                <a:effectLst/>
                <a:latin typeface="+mn-lt"/>
                <a:ea typeface="+mn-ea"/>
                <a:cs typeface="+mn-cs"/>
              </a:rPr>
              <a:t>States are encouraged to implement in the last month of a calendar quarter.</a:t>
            </a: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solidFill>
                <a:srgbClr val="3F3F3F"/>
              </a:solidFill>
              <a:effectLst/>
              <a:latin typeface="Helvetica" pitchFamily="2" charset="0"/>
            </a:endParaRPr>
          </a:p>
        </p:txBody>
      </p:sp>
      <p:sp>
        <p:nvSpPr>
          <p:cNvPr id="4" name="Header Placeholder 3">
            <a:extLst>
              <a:ext uri="{FF2B5EF4-FFF2-40B4-BE49-F238E27FC236}">
                <a16:creationId xmlns:a16="http://schemas.microsoft.com/office/drawing/2014/main" id="{0FF4CD36-5D87-737D-E27B-C46CFB21BA38}"/>
              </a:ext>
            </a:extLst>
          </p:cNvPr>
          <p:cNvSpPr>
            <a:spLocks noGrp="1"/>
          </p:cNvSpPr>
          <p:nvPr>
            <p:ph type="hdr" sz="quarter"/>
          </p:nvPr>
        </p:nvSpPr>
        <p:spPr/>
        <p:txBody>
          <a:bodyPr/>
          <a:lstStyle/>
          <a:p>
            <a:endParaRPr lang="en-US"/>
          </a:p>
        </p:txBody>
      </p:sp>
      <p:sp>
        <p:nvSpPr>
          <p:cNvPr id="5" name="Slide Number Placeholder 4">
            <a:extLst>
              <a:ext uri="{FF2B5EF4-FFF2-40B4-BE49-F238E27FC236}">
                <a16:creationId xmlns:a16="http://schemas.microsoft.com/office/drawing/2014/main" id="{FA473E43-CDBA-30F3-49F6-D9E597744C51}"/>
              </a:ext>
            </a:extLst>
          </p:cNvPr>
          <p:cNvSpPr>
            <a:spLocks noGrp="1"/>
          </p:cNvSpPr>
          <p:nvPr>
            <p:ph type="sldNum" sz="quarter" idx="5"/>
          </p:nvPr>
        </p:nvSpPr>
        <p:spPr/>
        <p:txBody>
          <a:bodyPr/>
          <a:lstStyle/>
          <a:p>
            <a:fld id="{7B898A01-842B-0042-9AB7-55364486B929}" type="slidenum">
              <a:rPr lang="en-US" smtClean="0"/>
              <a:pPr/>
              <a:t>27</a:t>
            </a:fld>
            <a:endParaRPr lang="en-US"/>
          </a:p>
        </p:txBody>
      </p:sp>
    </p:spTree>
    <p:extLst>
      <p:ext uri="{BB962C8B-B14F-4D97-AF65-F5344CB8AC3E}">
        <p14:creationId xmlns:p14="http://schemas.microsoft.com/office/powerpoint/2010/main" val="382209727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997905-CD5A-22C9-55F4-0CCB17AA71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74BEDE-61C6-0A7C-6B7F-F7013E1BB7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3A7F30-67CA-6FF9-131D-E74E9D3FB0D7}"/>
              </a:ext>
            </a:extLst>
          </p:cNvPr>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“All files” includes </a:t>
            </a:r>
            <a:r>
              <a:rPr lang="en-US" sz="1200" b="0" i="0" dirty="0">
                <a:solidFill>
                  <a:srgbClr val="000000"/>
                </a:solidFill>
                <a:effectLst/>
                <a:latin typeface="Times New Roman" panose="02020603050405020304" pitchFamily="18" charset="0"/>
              </a:rPr>
              <a:t>Evidence, Required Artifacts, SMC Intake Form, Operational Report Workbook (ORW)-with values back to go-live, Agenda, Presentation</a:t>
            </a:r>
            <a:r>
              <a:rPr lang="en-US" sz="1200" b="0" i="0" u="none" dirty="0">
                <a:solidFill>
                  <a:srgbClr val="D13438"/>
                </a:solidFill>
                <a:effectLst/>
                <a:latin typeface="Times New Roman" panose="02020603050405020304" pitchFamily="18" charset="0"/>
              </a:rPr>
              <a:t>.</a:t>
            </a:r>
            <a:endParaRPr lang="en-US" u="none" dirty="0"/>
          </a:p>
          <a:p>
            <a:endParaRPr lang="en-US" dirty="0"/>
          </a:p>
        </p:txBody>
      </p:sp>
      <p:sp>
        <p:nvSpPr>
          <p:cNvPr id="4" name="Slide Number Placeholder 3">
            <a:extLst>
              <a:ext uri="{FF2B5EF4-FFF2-40B4-BE49-F238E27FC236}">
                <a16:creationId xmlns:a16="http://schemas.microsoft.com/office/drawing/2014/main" id="{0C61E49F-2861-C32B-0B72-7B75AA947FA6}"/>
              </a:ext>
            </a:extLst>
          </p:cNvPr>
          <p:cNvSpPr>
            <a:spLocks noGrp="1"/>
          </p:cNvSpPr>
          <p:nvPr>
            <p:ph type="sldNum" sz="quarter" idx="10"/>
          </p:nvPr>
        </p:nvSpPr>
        <p:spPr/>
        <p:txBody>
          <a:bodyPr/>
          <a:lstStyle/>
          <a:p>
            <a:fld id="{2C49E191-9C6F-4970-9FE5-B50C04C703A9}" type="slidenum">
              <a:rPr lang="en-US" smtClean="0"/>
              <a:t>28</a:t>
            </a:fld>
            <a:endParaRPr lang="en-US"/>
          </a:p>
        </p:txBody>
      </p:sp>
      <p:sp>
        <p:nvSpPr>
          <p:cNvPr id="5" name="Header Placeholder 4">
            <a:extLst>
              <a:ext uri="{FF2B5EF4-FFF2-40B4-BE49-F238E27FC236}">
                <a16:creationId xmlns:a16="http://schemas.microsoft.com/office/drawing/2014/main" id="{C4C77A92-E27E-C44E-B708-17776EF54691}"/>
              </a:ext>
            </a:extLst>
          </p:cNvPr>
          <p:cNvSpPr>
            <a:spLocks noGrp="1"/>
          </p:cNvSpPr>
          <p:nvPr>
            <p:ph type="hdr" sz="quarter"/>
          </p:nvPr>
        </p:nvSpPr>
        <p:spPr/>
        <p:txBody>
          <a:bodyPr/>
          <a:lstStyle/>
          <a:p>
            <a:endParaRPr lang="en-US"/>
          </a:p>
        </p:txBody>
      </p:sp>
    </p:spTree>
    <p:extLst>
      <p:ext uri="{BB962C8B-B14F-4D97-AF65-F5344CB8AC3E}">
        <p14:creationId xmlns:p14="http://schemas.microsoft.com/office/powerpoint/2010/main" val="9473387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effectLst/>
                <a:latin typeface="Segoe UI" panose="020B0502040204020203" pitchFamily="34" charset="0"/>
              </a:rPr>
              <a:t>CMS Certification Team will send the sample agenda templates after the call as requested. States should stick to the structure as best possible but will have some flexibility to update where needed and can put in their own template if desired.</a:t>
            </a:r>
            <a:endParaRPr lang="en-US" dirty="0">
              <a:solidFill>
                <a:srgbClr val="3F3F3F"/>
              </a:solidFill>
              <a:effectLst/>
              <a:latin typeface="Helvetica" pitchFamily="2" charset="0"/>
            </a:endParaRP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solidFill>
                <a:srgbClr val="3F3F3F"/>
              </a:solidFill>
              <a:effectLst/>
              <a:latin typeface="Helvetica" pitchFamily="2" charset="0"/>
            </a:endParaRPr>
          </a:p>
        </p:txBody>
      </p:sp>
      <p:sp>
        <p:nvSpPr>
          <p:cNvPr id="4" name="Header Placeholder 3"/>
          <p:cNvSpPr>
            <a:spLocks noGrp="1"/>
          </p:cNvSpPr>
          <p:nvPr>
            <p:ph type="hdr" sz="quarter"/>
          </p:nvPr>
        </p:nvSpPr>
        <p:spPr/>
        <p:txBody>
          <a:bodyPr/>
          <a:lstStyle/>
          <a:p>
            <a:endParaRPr lang="en-US"/>
          </a:p>
        </p:txBody>
      </p:sp>
      <p:sp>
        <p:nvSpPr>
          <p:cNvPr id="5" name="Slide Number Placeholder 4"/>
          <p:cNvSpPr>
            <a:spLocks noGrp="1"/>
          </p:cNvSpPr>
          <p:nvPr>
            <p:ph type="sldNum" sz="quarter" idx="5"/>
          </p:nvPr>
        </p:nvSpPr>
        <p:spPr/>
        <p:txBody>
          <a:bodyPr/>
          <a:lstStyle/>
          <a:p>
            <a:fld id="{7B898A01-842B-0042-9AB7-55364486B929}" type="slidenum">
              <a:rPr lang="en-US" smtClean="0"/>
              <a:pPr/>
              <a:t>29</a:t>
            </a:fld>
            <a:endParaRPr lang="en-US"/>
          </a:p>
        </p:txBody>
      </p:sp>
    </p:spTree>
    <p:extLst>
      <p:ext uri="{BB962C8B-B14F-4D97-AF65-F5344CB8AC3E}">
        <p14:creationId xmlns:p14="http://schemas.microsoft.com/office/powerpoint/2010/main" val="179738147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a:p>
        </p:txBody>
      </p:sp>
      <p:sp>
        <p:nvSpPr>
          <p:cNvPr id="5" name="Slide Number Placeholder 4"/>
          <p:cNvSpPr>
            <a:spLocks noGrp="1"/>
          </p:cNvSpPr>
          <p:nvPr>
            <p:ph type="sldNum" sz="quarter" idx="5"/>
          </p:nvPr>
        </p:nvSpPr>
        <p:spPr/>
        <p:txBody>
          <a:bodyPr/>
          <a:lstStyle/>
          <a:p>
            <a:fld id="{7B898A01-842B-0042-9AB7-55364486B929}" type="slidenum">
              <a:rPr lang="en-US" smtClean="0"/>
              <a:pPr/>
              <a:t>31</a:t>
            </a:fld>
            <a:endParaRPr lang="en-US"/>
          </a:p>
        </p:txBody>
      </p:sp>
    </p:spTree>
    <p:extLst>
      <p:ext uri="{BB962C8B-B14F-4D97-AF65-F5344CB8AC3E}">
        <p14:creationId xmlns:p14="http://schemas.microsoft.com/office/powerpoint/2010/main" val="14480746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49E191-9C6F-4970-9FE5-B50C04C703A9}" type="slidenum">
              <a:rPr lang="en-US" smtClean="0"/>
              <a:t>32</a:t>
            </a:fld>
            <a:endParaRPr lang="en-US"/>
          </a:p>
        </p:txBody>
      </p:sp>
      <p:sp>
        <p:nvSpPr>
          <p:cNvPr id="5" name="Header Placeholder 4">
            <a:extLst>
              <a:ext uri="{FF2B5EF4-FFF2-40B4-BE49-F238E27FC236}">
                <a16:creationId xmlns:a16="http://schemas.microsoft.com/office/drawing/2014/main" id="{4DE38904-5BE9-4C11-A235-51D62AB686BC}"/>
              </a:ext>
            </a:extLst>
          </p:cNvPr>
          <p:cNvSpPr>
            <a:spLocks noGrp="1"/>
          </p:cNvSpPr>
          <p:nvPr>
            <p:ph type="hdr" sz="quarter"/>
          </p:nvPr>
        </p:nvSpPr>
        <p:spPr/>
        <p:txBody>
          <a:bodyPr/>
          <a:lstStyle/>
          <a:p>
            <a:endParaRPr lang="en-US"/>
          </a:p>
        </p:txBody>
      </p:sp>
    </p:spTree>
    <p:extLst>
      <p:ext uri="{BB962C8B-B14F-4D97-AF65-F5344CB8AC3E}">
        <p14:creationId xmlns:p14="http://schemas.microsoft.com/office/powerpoint/2010/main" val="41486464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C49E191-9C6F-4970-9FE5-B50C04C703A9}" type="slidenum">
              <a:rPr lang="en-US" smtClean="0"/>
              <a:t>33</a:t>
            </a:fld>
            <a:endParaRPr lang="en-US"/>
          </a:p>
        </p:txBody>
      </p:sp>
      <p:sp>
        <p:nvSpPr>
          <p:cNvPr id="5" name="Header Placeholder 4">
            <a:extLst>
              <a:ext uri="{FF2B5EF4-FFF2-40B4-BE49-F238E27FC236}">
                <a16:creationId xmlns:a16="http://schemas.microsoft.com/office/drawing/2014/main" id="{4DE38904-5BE9-4C11-A235-51D62AB686BC}"/>
              </a:ext>
            </a:extLst>
          </p:cNvPr>
          <p:cNvSpPr>
            <a:spLocks noGrp="1"/>
          </p:cNvSpPr>
          <p:nvPr>
            <p:ph type="hdr" sz="quarter"/>
          </p:nvPr>
        </p:nvSpPr>
        <p:spPr/>
        <p:txBody>
          <a:bodyPr/>
          <a:lstStyle/>
          <a:p>
            <a:endParaRPr lang="en-US"/>
          </a:p>
        </p:txBody>
      </p:sp>
    </p:spTree>
    <p:extLst>
      <p:ext uri="{BB962C8B-B14F-4D97-AF65-F5344CB8AC3E}">
        <p14:creationId xmlns:p14="http://schemas.microsoft.com/office/powerpoint/2010/main" val="25980683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Slide Number Placeholder 4"/>
          <p:cNvSpPr>
            <a:spLocks noGrp="1"/>
          </p:cNvSpPr>
          <p:nvPr>
            <p:ph type="sldNum" sz="quarter" idx="5"/>
          </p:nvPr>
        </p:nvSpPr>
        <p:spPr/>
        <p:txBody>
          <a:bodyPr/>
          <a:lstStyle/>
          <a:p>
            <a:fld id="{7B898A01-842B-0042-9AB7-55364486B929}" type="slidenum">
              <a:rPr lang="en-US" smtClean="0"/>
              <a:pPr/>
              <a:t>3</a:t>
            </a:fld>
            <a:endParaRPr lang="en-US"/>
          </a:p>
        </p:txBody>
      </p:sp>
    </p:spTree>
    <p:extLst>
      <p:ext uri="{BB962C8B-B14F-4D97-AF65-F5344CB8AC3E}">
        <p14:creationId xmlns:p14="http://schemas.microsoft.com/office/powerpoint/2010/main" val="5256206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solidFill>
                <a:srgbClr val="3F3F3F"/>
              </a:solidFill>
              <a:effectLst/>
              <a:latin typeface="Helvetica" pitchFamily="2" charset="0"/>
            </a:endParaRPr>
          </a:p>
        </p:txBody>
      </p:sp>
      <p:sp>
        <p:nvSpPr>
          <p:cNvPr id="4" name="Header Placeholder 3"/>
          <p:cNvSpPr>
            <a:spLocks noGrp="1"/>
          </p:cNvSpPr>
          <p:nvPr>
            <p:ph type="hdr" sz="quarter"/>
          </p:nvPr>
        </p:nvSpPr>
        <p:spPr/>
        <p:txBody>
          <a:bodyPr/>
          <a:lstStyle/>
          <a:p>
            <a:endParaRPr lang="en-US"/>
          </a:p>
        </p:txBody>
      </p:sp>
      <p:sp>
        <p:nvSpPr>
          <p:cNvPr id="5" name="Slide Number Placeholder 4"/>
          <p:cNvSpPr>
            <a:spLocks noGrp="1"/>
          </p:cNvSpPr>
          <p:nvPr>
            <p:ph type="sldNum" sz="quarter" idx="5"/>
          </p:nvPr>
        </p:nvSpPr>
        <p:spPr/>
        <p:txBody>
          <a:bodyPr/>
          <a:lstStyle/>
          <a:p>
            <a:fld id="{7B898A01-842B-0042-9AB7-55364486B929}" type="slidenum">
              <a:rPr lang="en-US" smtClean="0"/>
              <a:pPr/>
              <a:t>4</a:t>
            </a:fld>
            <a:endParaRPr lang="en-US"/>
          </a:p>
        </p:txBody>
      </p:sp>
    </p:spTree>
    <p:extLst>
      <p:ext uri="{BB962C8B-B14F-4D97-AF65-F5344CB8AC3E}">
        <p14:creationId xmlns:p14="http://schemas.microsoft.com/office/powerpoint/2010/main" val="15585850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Slide Number Placeholder 4"/>
          <p:cNvSpPr>
            <a:spLocks noGrp="1"/>
          </p:cNvSpPr>
          <p:nvPr>
            <p:ph type="sldNum" sz="quarter" idx="5"/>
          </p:nvPr>
        </p:nvSpPr>
        <p:spPr/>
        <p:txBody>
          <a:bodyPr/>
          <a:lstStyle/>
          <a:p>
            <a:fld id="{7B898A01-842B-0042-9AB7-55364486B929}" type="slidenum">
              <a:rPr lang="en-US" smtClean="0"/>
              <a:pPr/>
              <a:t>5</a:t>
            </a:fld>
            <a:endParaRPr lang="en-US"/>
          </a:p>
        </p:txBody>
      </p:sp>
    </p:spTree>
    <p:extLst>
      <p:ext uri="{BB962C8B-B14F-4D97-AF65-F5344CB8AC3E}">
        <p14:creationId xmlns:p14="http://schemas.microsoft.com/office/powerpoint/2010/main" val="33340144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The SMC process consists of three phases and is independent of the state system implementation lifecycle methodology:</a:t>
            </a:r>
          </a:p>
          <a:p>
            <a:r>
              <a:rPr lang="en-US" sz="1200" dirty="0"/>
              <a:t>1) The Planning phase: When the state is in the planning phase of a project, the state develops the initial intended outcomes desired of the new module and works with CMS to refine them.</a:t>
            </a:r>
          </a:p>
          <a:p>
            <a:r>
              <a:rPr lang="en-US" sz="1200" dirty="0"/>
              <a:t>2) The Development phase: When the state and the vendor are in the Design, Development, and Implementation (DDI) phase the state works with CMS to prepare for the Operational Readiness Review (ORR).</a:t>
            </a:r>
          </a:p>
          <a:p>
            <a:r>
              <a:rPr lang="en-US" sz="1200" dirty="0"/>
              <a:t>3) The Production phase: When the module is live, the state works with CMS to prepare for the final CR.</a:t>
            </a:r>
          </a:p>
          <a:p>
            <a:endParaRPr lang="en-US" sz="1200" dirty="0"/>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t>The detail on the bottom of the diagram is the output from that phase. </a:t>
            </a:r>
            <a:r>
              <a:rPr lang="en-US" dirty="0"/>
              <a:t>It is CMS’ expectation that the SMA will be able to reuse the files they have already received and reviewed from their IT investment as part of the ongoing system acceptance process. Said another way, CMS anticipates the state leveraging reuse of preexisting documentation already required by the state for the project, ultimately reducing or eliminating the additional effort associated with “evidence curation” for SMC. </a:t>
            </a:r>
          </a:p>
          <a:p>
            <a:endParaRPr lang="en-US" sz="1200" dirty="0"/>
          </a:p>
          <a:p>
            <a:r>
              <a:rPr lang="en-US" sz="1200" dirty="0"/>
              <a:t>Technical Assistance is provided throughout entire process.  For example, ask the CMS Certification Team for a review of the draft SMC Intake Form, along with metrics, including after production prior to CR.</a:t>
            </a:r>
          </a:p>
          <a:p>
            <a:endParaRPr lang="en-US" sz="1200" dirty="0"/>
          </a:p>
          <a:p>
            <a:endParaRPr lang="en-US" dirty="0"/>
          </a:p>
        </p:txBody>
      </p:sp>
      <p:sp>
        <p:nvSpPr>
          <p:cNvPr id="4" name="Header Placeholder 3"/>
          <p:cNvSpPr>
            <a:spLocks noGrp="1"/>
          </p:cNvSpPr>
          <p:nvPr>
            <p:ph type="hdr" sz="quarter"/>
          </p:nvPr>
        </p:nvSpPr>
        <p:spPr/>
        <p:txBody>
          <a:bodyPr/>
          <a:lstStyle/>
          <a:p>
            <a:endParaRPr lang="en-US"/>
          </a:p>
        </p:txBody>
      </p:sp>
      <p:sp>
        <p:nvSpPr>
          <p:cNvPr id="5" name="Slide Number Placeholder 4"/>
          <p:cNvSpPr>
            <a:spLocks noGrp="1"/>
          </p:cNvSpPr>
          <p:nvPr>
            <p:ph type="sldNum" sz="quarter" idx="5"/>
          </p:nvPr>
        </p:nvSpPr>
        <p:spPr/>
        <p:txBody>
          <a:bodyPr/>
          <a:lstStyle/>
          <a:p>
            <a:fld id="{7B898A01-842B-0042-9AB7-55364486B929}" type="slidenum">
              <a:rPr lang="en-US" smtClean="0"/>
              <a:pPr/>
              <a:t>6</a:t>
            </a:fld>
            <a:endParaRPr lang="en-US"/>
          </a:p>
        </p:txBody>
      </p:sp>
    </p:spTree>
    <p:extLst>
      <p:ext uri="{BB962C8B-B14F-4D97-AF65-F5344CB8AC3E}">
        <p14:creationId xmlns:p14="http://schemas.microsoft.com/office/powerpoint/2010/main" val="4028862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Slide Number Placeholder 4"/>
          <p:cNvSpPr>
            <a:spLocks noGrp="1"/>
          </p:cNvSpPr>
          <p:nvPr>
            <p:ph type="sldNum" sz="quarter" idx="5"/>
          </p:nvPr>
        </p:nvSpPr>
        <p:spPr/>
        <p:txBody>
          <a:bodyPr/>
          <a:lstStyle/>
          <a:p>
            <a:fld id="{7B898A01-842B-0042-9AB7-55364486B929}" type="slidenum">
              <a:rPr lang="en-US" smtClean="0"/>
              <a:pPr/>
              <a:t>7</a:t>
            </a:fld>
            <a:endParaRPr lang="en-US"/>
          </a:p>
        </p:txBody>
      </p:sp>
    </p:spTree>
    <p:extLst>
      <p:ext uri="{BB962C8B-B14F-4D97-AF65-F5344CB8AC3E}">
        <p14:creationId xmlns:p14="http://schemas.microsoft.com/office/powerpoint/2010/main" val="20549752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endParaRPr lang="en-US" b="0"/>
          </a:p>
        </p:txBody>
      </p:sp>
      <p:sp>
        <p:nvSpPr>
          <p:cNvPr id="4" name="Slide Number Placeholder 3"/>
          <p:cNvSpPr>
            <a:spLocks noGrp="1"/>
          </p:cNvSpPr>
          <p:nvPr>
            <p:ph type="sldNum" sz="quarter" idx="10"/>
          </p:nvPr>
        </p:nvSpPr>
        <p:spPr/>
        <p:txBody>
          <a:bodyPr/>
          <a:lstStyle/>
          <a:p>
            <a:fld id="{2C49E191-9C6F-4970-9FE5-B50C04C703A9}" type="slidenum">
              <a:rPr lang="en-US" smtClean="0"/>
              <a:t>8</a:t>
            </a:fld>
            <a:endParaRPr lang="en-US"/>
          </a:p>
        </p:txBody>
      </p:sp>
      <p:sp>
        <p:nvSpPr>
          <p:cNvPr id="5" name="Header Placeholder 4">
            <a:extLst>
              <a:ext uri="{FF2B5EF4-FFF2-40B4-BE49-F238E27FC236}">
                <a16:creationId xmlns:a16="http://schemas.microsoft.com/office/drawing/2014/main" id="{4DE38904-5BE9-4C11-A235-51D62AB686BC}"/>
              </a:ext>
            </a:extLst>
          </p:cNvPr>
          <p:cNvSpPr>
            <a:spLocks noGrp="1"/>
          </p:cNvSpPr>
          <p:nvPr>
            <p:ph type="hdr" sz="quarter"/>
          </p:nvPr>
        </p:nvSpPr>
        <p:spPr/>
        <p:txBody>
          <a:bodyPr/>
          <a:lstStyle/>
          <a:p>
            <a:endParaRPr lang="en-US"/>
          </a:p>
        </p:txBody>
      </p:sp>
    </p:spTree>
    <p:extLst>
      <p:ext uri="{BB962C8B-B14F-4D97-AF65-F5344CB8AC3E}">
        <p14:creationId xmlns:p14="http://schemas.microsoft.com/office/powerpoint/2010/main" val="19887576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C49E191-9C6F-4970-9FE5-B50C04C703A9}" type="slidenum">
              <a:rPr lang="en-US" smtClean="0"/>
              <a:t>9</a:t>
            </a:fld>
            <a:endParaRPr lang="en-US"/>
          </a:p>
        </p:txBody>
      </p:sp>
      <p:sp>
        <p:nvSpPr>
          <p:cNvPr id="5" name="Header Placeholder 4">
            <a:extLst>
              <a:ext uri="{FF2B5EF4-FFF2-40B4-BE49-F238E27FC236}">
                <a16:creationId xmlns:a16="http://schemas.microsoft.com/office/drawing/2014/main" id="{4DE38904-5BE9-4C11-A235-51D62AB686BC}"/>
              </a:ext>
            </a:extLst>
          </p:cNvPr>
          <p:cNvSpPr>
            <a:spLocks noGrp="1"/>
          </p:cNvSpPr>
          <p:nvPr>
            <p:ph type="hdr" sz="quarter"/>
          </p:nvPr>
        </p:nvSpPr>
        <p:spPr/>
        <p:txBody>
          <a:bodyPr/>
          <a:lstStyle/>
          <a:p>
            <a:endParaRPr lang="en-US"/>
          </a:p>
        </p:txBody>
      </p:sp>
    </p:spTree>
    <p:extLst>
      <p:ext uri="{BB962C8B-B14F-4D97-AF65-F5344CB8AC3E}">
        <p14:creationId xmlns:p14="http://schemas.microsoft.com/office/powerpoint/2010/main" val="26179811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832874" y="2083917"/>
            <a:ext cx="8979343" cy="2250988"/>
          </a:xfrm>
        </p:spPr>
        <p:txBody>
          <a:bodyPr/>
          <a:lstStyle/>
          <a:p>
            <a:r>
              <a:rPr lang="en-US"/>
              <a:t>Click to edit Master title style</a:t>
            </a:r>
          </a:p>
        </p:txBody>
      </p:sp>
      <p:sp>
        <p:nvSpPr>
          <p:cNvPr id="3" name="Date Placeholder 2">
            <a:extLst>
              <a:ext uri="{FF2B5EF4-FFF2-40B4-BE49-F238E27FC236}">
                <a16:creationId xmlns:a16="http://schemas.microsoft.com/office/drawing/2014/main" id="{F452C891-92AF-BF4E-A5DF-B48ABFD01EBF}"/>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0AE29D08-DEE4-2440-96CD-2A553FD7EF7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8EC4B84-457D-5A43-AE00-4E8DDDEE0E9F}"/>
              </a:ext>
            </a:extLst>
          </p:cNvPr>
          <p:cNvSpPr>
            <a:spLocks noGrp="1"/>
          </p:cNvSpPr>
          <p:nvPr>
            <p:ph type="sldNum" sz="quarter" idx="12"/>
          </p:nvPr>
        </p:nvSpPr>
        <p:spPr/>
        <p:txBody>
          <a:bodyPr/>
          <a:lstStyle/>
          <a:p>
            <a:fld id="{48F63A3B-78C7-47BE-AE5E-E10140E04643}" type="slidenum">
              <a:rPr lang="en-US" smtClean="0"/>
              <a:pPr/>
              <a:t>‹#›</a:t>
            </a:fld>
            <a:endParaRPr lang="en-US"/>
          </a:p>
        </p:txBody>
      </p:sp>
      <p:sp>
        <p:nvSpPr>
          <p:cNvPr id="9" name="Text Placeholder 8">
            <a:extLst>
              <a:ext uri="{FF2B5EF4-FFF2-40B4-BE49-F238E27FC236}">
                <a16:creationId xmlns:a16="http://schemas.microsoft.com/office/drawing/2014/main" id="{4C986063-5590-2540-AD01-371777DB5AE9}"/>
              </a:ext>
            </a:extLst>
          </p:cNvPr>
          <p:cNvSpPr>
            <a:spLocks noGrp="1"/>
          </p:cNvSpPr>
          <p:nvPr>
            <p:ph type="body" sz="quarter" idx="13" hasCustomPrompt="1"/>
          </p:nvPr>
        </p:nvSpPr>
        <p:spPr>
          <a:xfrm>
            <a:off x="832874" y="4563340"/>
            <a:ext cx="8979343" cy="838200"/>
          </a:xfrm>
          <a:prstGeom prst="rect">
            <a:avLst/>
          </a:prstGeom>
        </p:spPr>
        <p:txBody>
          <a:bodyPr/>
          <a:lstStyle>
            <a:lvl1pPr marL="0" indent="0">
              <a:buNone/>
              <a:defRPr>
                <a:solidFill>
                  <a:schemeClr val="bg1"/>
                </a:solidFill>
              </a:defRPr>
            </a:lvl1pPr>
            <a:lvl2pPr marL="457189" indent="0">
              <a:buNone/>
              <a:defRPr>
                <a:solidFill>
                  <a:schemeClr val="bg1"/>
                </a:solidFill>
              </a:defRPr>
            </a:lvl2pPr>
            <a:lvl3pPr marL="914377" indent="0">
              <a:buNone/>
              <a:defRPr>
                <a:solidFill>
                  <a:schemeClr val="bg1"/>
                </a:solidFill>
              </a:defRPr>
            </a:lvl3pPr>
            <a:lvl4pPr marL="1371566" indent="0">
              <a:buNone/>
              <a:defRPr>
                <a:solidFill>
                  <a:schemeClr val="bg1"/>
                </a:solidFill>
              </a:defRPr>
            </a:lvl4pPr>
            <a:lvl5pPr marL="1828754" indent="0">
              <a:buNone/>
              <a:defRPr>
                <a:solidFill>
                  <a:schemeClr val="bg1"/>
                </a:solidFill>
              </a:defRPr>
            </a:lvl5pPr>
          </a:lstStyle>
          <a:p>
            <a:pPr lvl="0"/>
            <a:r>
              <a:rPr lang="en-US"/>
              <a:t>Subtitle</a:t>
            </a:r>
          </a:p>
        </p:txBody>
      </p:sp>
    </p:spTree>
    <p:extLst>
      <p:ext uri="{BB962C8B-B14F-4D97-AF65-F5344CB8AC3E}">
        <p14:creationId xmlns:p14="http://schemas.microsoft.com/office/powerpoint/2010/main" val="39941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26181" y="365125"/>
            <a:ext cx="11024135" cy="1325563"/>
          </a:xfrm>
        </p:spPr>
        <p:txBody>
          <a:bodyPr/>
          <a:lstStyle>
            <a:lvl1pPr algn="ctr">
              <a:defRPr>
                <a:solidFill>
                  <a:schemeClr val="bg1"/>
                </a:solidFill>
                <a:latin typeface="Arial" panose="020B0604020202020204" pitchFamily="34" charset="0"/>
                <a:cs typeface="Arial" panose="020B0604020202020204" pitchFamily="34" charset="0"/>
              </a:defRPr>
            </a:lvl1pPr>
          </a:lstStyle>
          <a:p>
            <a:r>
              <a:rPr lang="en-US"/>
              <a:t>Click to edit Master title style</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515338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832874" y="3033943"/>
            <a:ext cx="8979343" cy="2250988"/>
          </a:xfrm>
        </p:spPr>
        <p:txBody>
          <a:bodyPr/>
          <a:lstStyle/>
          <a:p>
            <a:r>
              <a:rPr lang="en-US"/>
              <a:t>Click to edit Master title style</a:t>
            </a:r>
          </a:p>
        </p:txBody>
      </p:sp>
      <p:sp>
        <p:nvSpPr>
          <p:cNvPr id="3" name="Date Placeholder 4">
            <a:extLst>
              <a:ext uri="{FF2B5EF4-FFF2-40B4-BE49-F238E27FC236}">
                <a16:creationId xmlns:a16="http://schemas.microsoft.com/office/drawing/2014/main" id="{F7CAB843-5FB3-6747-B37E-4AFB93B15B01}"/>
              </a:ext>
            </a:extLst>
          </p:cNvPr>
          <p:cNvSpPr>
            <a:spLocks noGrp="1"/>
          </p:cNvSpPr>
          <p:nvPr>
            <p:ph type="dt" sz="half" idx="10"/>
          </p:nvPr>
        </p:nvSpPr>
        <p:spPr>
          <a:xfrm>
            <a:off x="838200" y="6356351"/>
            <a:ext cx="2743200" cy="365125"/>
          </a:xfrm>
        </p:spPr>
        <p:txBody>
          <a:bodyPr/>
          <a:lstStyle/>
          <a:p>
            <a:endParaRPr lang="en-US"/>
          </a:p>
        </p:txBody>
      </p:sp>
      <p:sp>
        <p:nvSpPr>
          <p:cNvPr id="4" name="Footer Placeholder 5">
            <a:extLst>
              <a:ext uri="{FF2B5EF4-FFF2-40B4-BE49-F238E27FC236}">
                <a16:creationId xmlns:a16="http://schemas.microsoft.com/office/drawing/2014/main" id="{1ABE7D95-01CA-9F44-974B-9B3A8502056D}"/>
              </a:ext>
            </a:extLst>
          </p:cNvPr>
          <p:cNvSpPr>
            <a:spLocks noGrp="1"/>
          </p:cNvSpPr>
          <p:nvPr>
            <p:ph type="ftr" sz="quarter" idx="11"/>
          </p:nvPr>
        </p:nvSpPr>
        <p:spPr>
          <a:xfrm>
            <a:off x="4038600" y="6356351"/>
            <a:ext cx="4114800" cy="365125"/>
          </a:xfrm>
        </p:spPr>
        <p:txBody>
          <a:bodyPr/>
          <a:lstStyle/>
          <a:p>
            <a:endParaRPr lang="en-US"/>
          </a:p>
        </p:txBody>
      </p:sp>
      <p:sp>
        <p:nvSpPr>
          <p:cNvPr id="5" name="Slide Number Placeholder 6">
            <a:extLst>
              <a:ext uri="{FF2B5EF4-FFF2-40B4-BE49-F238E27FC236}">
                <a16:creationId xmlns:a16="http://schemas.microsoft.com/office/drawing/2014/main" id="{3DA78604-E4F7-5F45-A150-5D73A9F462E3}"/>
              </a:ext>
            </a:extLst>
          </p:cNvPr>
          <p:cNvSpPr>
            <a:spLocks noGrp="1"/>
          </p:cNvSpPr>
          <p:nvPr>
            <p:ph type="sldNum" sz="quarter" idx="12"/>
          </p:nvPr>
        </p:nvSpPr>
        <p:spPr>
          <a:xfrm>
            <a:off x="8610600" y="6356351"/>
            <a:ext cx="2743200" cy="365125"/>
          </a:xfrm>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598030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9" name="Rectangle 8"/>
          <p:cNvSpPr/>
          <p:nvPr userDrawn="1"/>
        </p:nvSpPr>
        <p:spPr>
          <a:xfrm>
            <a:off x="0" y="5489576"/>
            <a:ext cx="12192000" cy="1368425"/>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
        <p:nvSpPr>
          <p:cNvPr id="2" name="Title 1"/>
          <p:cNvSpPr>
            <a:spLocks noGrp="1"/>
          </p:cNvSpPr>
          <p:nvPr>
            <p:ph type="ctrTitle" hasCustomPrompt="1"/>
          </p:nvPr>
        </p:nvSpPr>
        <p:spPr>
          <a:xfrm>
            <a:off x="928255" y="441383"/>
            <a:ext cx="9144000" cy="745048"/>
          </a:xfrm>
        </p:spPr>
        <p:txBody>
          <a:bodyPr anchor="b"/>
          <a:lstStyle>
            <a:lvl1pPr algn="l">
              <a:defRPr sz="5000">
                <a:solidFill>
                  <a:srgbClr val="004986"/>
                </a:solidFill>
              </a:defRPr>
            </a:lvl1pPr>
          </a:lstStyle>
          <a:p>
            <a:r>
              <a:rPr lang="en-US"/>
              <a:t>Click to edit master title style</a:t>
            </a:r>
          </a:p>
        </p:txBody>
      </p:sp>
      <p:sp>
        <p:nvSpPr>
          <p:cNvPr id="8" name="Text Placeholder 10"/>
          <p:cNvSpPr>
            <a:spLocks noGrp="1"/>
          </p:cNvSpPr>
          <p:nvPr>
            <p:ph type="body" sz="quarter" idx="10"/>
          </p:nvPr>
        </p:nvSpPr>
        <p:spPr>
          <a:xfrm>
            <a:off x="928255" y="1313847"/>
            <a:ext cx="9144000" cy="3922296"/>
          </a:xfrm>
          <a:prstGeom prst="rect">
            <a:avLst/>
          </a:prstGeom>
        </p:spPr>
        <p:txBody>
          <a:bodyPr/>
          <a:lstStyle>
            <a:lvl1pPr>
              <a:defRPr b="0" i="0">
                <a:solidFill>
                  <a:schemeClr val="tx1"/>
                </a:solidFill>
                <a:latin typeface="Arial" panose="020B0604020202020204" pitchFamily="34" charset="0"/>
                <a:ea typeface="Arial" panose="020B0604020202020204" pitchFamily="34" charset="0"/>
                <a:cs typeface="Arial" panose="020B0604020202020204" pitchFamily="34" charset="0"/>
              </a:defRPr>
            </a:lvl1pPr>
          </a:lstStyle>
          <a:p>
            <a:pPr lvl="0"/>
            <a:r>
              <a:rPr lang="en-US"/>
              <a:t>Click to edit Master text styles</a:t>
            </a:r>
          </a:p>
          <a:p>
            <a:pPr lvl="1"/>
            <a:r>
              <a:rPr lang="en-US" err="1"/>
              <a:t>nmn</a:t>
            </a:r>
            <a:endParaRPr lang="en-US"/>
          </a:p>
        </p:txBody>
      </p:sp>
      <p:pic>
        <p:nvPicPr>
          <p:cNvPr id="6" name="Picture 5" descr="Centers for Medicare &amp; Medicaid Services"/>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096501" y="5871337"/>
            <a:ext cx="1841500" cy="640843"/>
          </a:xfrm>
          <a:prstGeom prst="rect">
            <a:avLst/>
          </a:prstGeom>
        </p:spPr>
      </p:pic>
      <p:sp>
        <p:nvSpPr>
          <p:cNvPr id="13" name="Slide Number Placeholder 11">
            <a:extLst>
              <a:ext uri="{FF2B5EF4-FFF2-40B4-BE49-F238E27FC236}">
                <a16:creationId xmlns:a16="http://schemas.microsoft.com/office/drawing/2014/main" id="{08C1CF7C-DA1A-9048-96D3-65FAA26B0560}"/>
              </a:ext>
            </a:extLst>
          </p:cNvPr>
          <p:cNvSpPr txBox="1">
            <a:spLocks/>
          </p:cNvSpPr>
          <p:nvPr userDrawn="1"/>
        </p:nvSpPr>
        <p:spPr>
          <a:xfrm>
            <a:off x="11684000" y="8678334"/>
            <a:ext cx="3657600" cy="486833"/>
          </a:xfrm>
          <a:prstGeom prst="rect">
            <a:avLst/>
          </a:prstGeom>
        </p:spPr>
        <p:txBody>
          <a:bodyPr/>
          <a:lstStyle>
            <a:defPPr>
              <a:defRPr lang="en-US"/>
            </a:defPPr>
            <a:lvl1pPr marL="0" algn="r" defTabSz="685800" rtl="0" eaLnBrk="1" latinLnBrk="0" hangingPunct="1">
              <a:defRPr sz="1350" kern="1200">
                <a:solidFill>
                  <a:schemeClr val="bg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A8293F48-28FC-5446-B693-64BAD680F382}" type="slidenum">
              <a:rPr lang="en-US" sz="1800" smtClean="0"/>
              <a:pPr/>
              <a:t>‹#›</a:t>
            </a:fld>
            <a:endParaRPr lang="en-US" sz="1800"/>
          </a:p>
        </p:txBody>
      </p:sp>
      <p:sp>
        <p:nvSpPr>
          <p:cNvPr id="21" name="Slide Number Placeholder 11">
            <a:extLst>
              <a:ext uri="{FF2B5EF4-FFF2-40B4-BE49-F238E27FC236}">
                <a16:creationId xmlns:a16="http://schemas.microsoft.com/office/drawing/2014/main" id="{4CFDC215-D833-8540-8BFB-0127BAA005AC}"/>
              </a:ext>
            </a:extLst>
          </p:cNvPr>
          <p:cNvSpPr txBox="1">
            <a:spLocks/>
          </p:cNvSpPr>
          <p:nvPr userDrawn="1"/>
        </p:nvSpPr>
        <p:spPr>
          <a:xfrm>
            <a:off x="11887200" y="8881534"/>
            <a:ext cx="3657600" cy="486833"/>
          </a:xfrm>
          <a:prstGeom prst="rect">
            <a:avLst/>
          </a:prstGeom>
        </p:spPr>
        <p:txBody>
          <a:bodyPr/>
          <a:lstStyle>
            <a:defPPr>
              <a:defRPr lang="en-US"/>
            </a:defPPr>
            <a:lvl1pPr marL="0" algn="r" defTabSz="685800" rtl="0" eaLnBrk="1" latinLnBrk="0" hangingPunct="1">
              <a:defRPr sz="1350" kern="1200">
                <a:solidFill>
                  <a:schemeClr val="bg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A8293F48-28FC-5446-B693-64BAD680F382}" type="slidenum">
              <a:rPr lang="en-US" sz="1800" smtClean="0"/>
              <a:pPr/>
              <a:t>‹#›</a:t>
            </a:fld>
            <a:endParaRPr lang="en-US" sz="1800"/>
          </a:p>
        </p:txBody>
      </p:sp>
      <p:sp>
        <p:nvSpPr>
          <p:cNvPr id="23" name="Slide Number Placeholder 11">
            <a:extLst>
              <a:ext uri="{FF2B5EF4-FFF2-40B4-BE49-F238E27FC236}">
                <a16:creationId xmlns:a16="http://schemas.microsoft.com/office/drawing/2014/main" id="{832E31FA-E8D8-7C45-B8FD-B59CA11ECBD5}"/>
              </a:ext>
            </a:extLst>
          </p:cNvPr>
          <p:cNvSpPr txBox="1">
            <a:spLocks/>
          </p:cNvSpPr>
          <p:nvPr userDrawn="1"/>
        </p:nvSpPr>
        <p:spPr>
          <a:xfrm>
            <a:off x="12090400" y="9084734"/>
            <a:ext cx="3657600" cy="486833"/>
          </a:xfrm>
          <a:prstGeom prst="rect">
            <a:avLst/>
          </a:prstGeom>
        </p:spPr>
        <p:txBody>
          <a:bodyPr/>
          <a:lstStyle>
            <a:defPPr>
              <a:defRPr lang="en-US"/>
            </a:defPPr>
            <a:lvl1pPr marL="0" algn="r" defTabSz="685800" rtl="0" eaLnBrk="1" latinLnBrk="0" hangingPunct="1">
              <a:defRPr sz="1350" kern="1200">
                <a:solidFill>
                  <a:schemeClr val="bg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A8293F48-28FC-5446-B693-64BAD680F382}" type="slidenum">
              <a:rPr lang="en-US" sz="1800" smtClean="0"/>
              <a:pPr/>
              <a:t>‹#›</a:t>
            </a:fld>
            <a:endParaRPr lang="en-US" sz="1800"/>
          </a:p>
        </p:txBody>
      </p:sp>
      <p:sp>
        <p:nvSpPr>
          <p:cNvPr id="25" name="Footer Placeholder 10">
            <a:extLst>
              <a:ext uri="{FF2B5EF4-FFF2-40B4-BE49-F238E27FC236}">
                <a16:creationId xmlns:a16="http://schemas.microsoft.com/office/drawing/2014/main" id="{14E83814-5EA9-C949-932B-64096ABC107C}"/>
              </a:ext>
            </a:extLst>
          </p:cNvPr>
          <p:cNvSpPr>
            <a:spLocks noGrp="1"/>
          </p:cNvSpPr>
          <p:nvPr/>
        </p:nvSpPr>
        <p:spPr>
          <a:xfrm>
            <a:off x="4777339" y="6025348"/>
            <a:ext cx="5486400" cy="486833"/>
          </a:xfrm>
          <a:prstGeom prst="rect">
            <a:avLst/>
          </a:prstGeom>
        </p:spPr>
        <p:style>
          <a:lnRef idx="0">
            <a:scrgbClr r="0" g="0" b="0"/>
          </a:lnRef>
          <a:fillRef idx="0">
            <a:scrgbClr r="0" g="0" b="0"/>
          </a:fillRef>
          <a:effectRef idx="0">
            <a:scrgbClr r="0" g="0" b="0"/>
          </a:effectRef>
          <a:fontRef idx="major"/>
        </p:style>
        <p:txBody>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lang="en-US" sz="2400"/>
          </a:p>
        </p:txBody>
      </p:sp>
      <p:sp>
        <p:nvSpPr>
          <p:cNvPr id="27" name="Date Placeholder 3">
            <a:extLst>
              <a:ext uri="{FF2B5EF4-FFF2-40B4-BE49-F238E27FC236}">
                <a16:creationId xmlns:a16="http://schemas.microsoft.com/office/drawing/2014/main" id="{6154B9DD-26C6-7D40-9996-2C42CA136E00}"/>
              </a:ext>
            </a:extLst>
          </p:cNvPr>
          <p:cNvSpPr>
            <a:spLocks noGrp="1"/>
          </p:cNvSpPr>
          <p:nvPr>
            <p:ph type="dt" sz="half" idx="11"/>
          </p:nvPr>
        </p:nvSpPr>
        <p:spPr>
          <a:xfrm>
            <a:off x="838200" y="6356351"/>
            <a:ext cx="2743200" cy="365125"/>
          </a:xfrm>
          <a:prstGeom prst="rect">
            <a:avLst/>
          </a:prstGeom>
        </p:spPr>
        <p:txBody>
          <a:bodyPr/>
          <a:lstStyle/>
          <a:p>
            <a:endParaRPr lang="en-US"/>
          </a:p>
        </p:txBody>
      </p:sp>
      <p:sp>
        <p:nvSpPr>
          <p:cNvPr id="28" name="Footer Placeholder 4">
            <a:extLst>
              <a:ext uri="{FF2B5EF4-FFF2-40B4-BE49-F238E27FC236}">
                <a16:creationId xmlns:a16="http://schemas.microsoft.com/office/drawing/2014/main" id="{F7A32B59-52F2-1D4E-8130-7FC2452037F0}"/>
              </a:ext>
            </a:extLst>
          </p:cNvPr>
          <p:cNvSpPr>
            <a:spLocks noGrp="1"/>
          </p:cNvSpPr>
          <p:nvPr>
            <p:ph type="ftr" sz="quarter" idx="12"/>
          </p:nvPr>
        </p:nvSpPr>
        <p:spPr>
          <a:xfrm>
            <a:off x="4038600" y="6356351"/>
            <a:ext cx="4114800" cy="365125"/>
          </a:xfrm>
          <a:prstGeom prst="rect">
            <a:avLst/>
          </a:prstGeom>
        </p:spPr>
        <p:txBody>
          <a:bodyPr/>
          <a:lstStyle/>
          <a:p>
            <a:endParaRPr lang="en-US"/>
          </a:p>
        </p:txBody>
      </p:sp>
      <p:sp>
        <p:nvSpPr>
          <p:cNvPr id="16" name="Slide Number Placeholder 5">
            <a:extLst>
              <a:ext uri="{FF2B5EF4-FFF2-40B4-BE49-F238E27FC236}">
                <a16:creationId xmlns:a16="http://schemas.microsoft.com/office/drawing/2014/main" id="{1F38A660-4B4B-094A-A964-F0000BC79708}"/>
              </a:ext>
            </a:extLst>
          </p:cNvPr>
          <p:cNvSpPr>
            <a:spLocks noGrp="1"/>
          </p:cNvSpPr>
          <p:nvPr>
            <p:ph type="sldNum" sz="quarter" idx="4"/>
          </p:nvPr>
        </p:nvSpPr>
        <p:spPr>
          <a:xfrm>
            <a:off x="9637486" y="6356351"/>
            <a:ext cx="459015" cy="365125"/>
          </a:xfrm>
          <a:prstGeom prst="rect">
            <a:avLst/>
          </a:prstGeom>
        </p:spPr>
        <p:txBody>
          <a:bodyPr vert="horz" lIns="91440" tIns="45720" rIns="91440" bIns="45720" rtlCol="0" anchor="ctr"/>
          <a:lstStyle>
            <a:lvl1pPr algn="l">
              <a:defRPr sz="1200">
                <a:solidFill>
                  <a:schemeClr val="bg1"/>
                </a:solidFill>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3067632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2_Title Slide">
    <p:spTree>
      <p:nvGrpSpPr>
        <p:cNvPr id="1" name=""/>
        <p:cNvGrpSpPr/>
        <p:nvPr/>
      </p:nvGrpSpPr>
      <p:grpSpPr>
        <a:xfrm>
          <a:off x="0" y="0"/>
          <a:ext cx="0" cy="0"/>
          <a:chOff x="0" y="0"/>
          <a:chExt cx="0" cy="0"/>
        </a:xfrm>
      </p:grpSpPr>
      <p:sp>
        <p:nvSpPr>
          <p:cNvPr id="9" name="Rectangle 8"/>
          <p:cNvSpPr/>
          <p:nvPr userDrawn="1"/>
        </p:nvSpPr>
        <p:spPr>
          <a:xfrm>
            <a:off x="0" y="5507182"/>
            <a:ext cx="12192000" cy="1368425"/>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
        <p:nvSpPr>
          <p:cNvPr id="2" name="Title 1"/>
          <p:cNvSpPr>
            <a:spLocks noGrp="1"/>
          </p:cNvSpPr>
          <p:nvPr>
            <p:ph type="ctrTitle" hasCustomPrompt="1"/>
          </p:nvPr>
        </p:nvSpPr>
        <p:spPr>
          <a:xfrm>
            <a:off x="928255" y="441383"/>
            <a:ext cx="9877859" cy="745048"/>
          </a:xfrm>
        </p:spPr>
        <p:txBody>
          <a:bodyPr anchor="b"/>
          <a:lstStyle>
            <a:lvl1pPr algn="l">
              <a:defRPr sz="5000">
                <a:solidFill>
                  <a:srgbClr val="004986"/>
                </a:solidFill>
              </a:defRPr>
            </a:lvl1pPr>
          </a:lstStyle>
          <a:p>
            <a:r>
              <a:rPr lang="en-US"/>
              <a:t>Click to edit master title style</a:t>
            </a:r>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096501" y="5871337"/>
            <a:ext cx="1841500" cy="640843"/>
          </a:xfrm>
          <a:prstGeom prst="rect">
            <a:avLst/>
          </a:prstGeom>
        </p:spPr>
      </p:pic>
      <p:sp>
        <p:nvSpPr>
          <p:cNvPr id="4" name="Table Placeholder 3">
            <a:extLst>
              <a:ext uri="{FF2B5EF4-FFF2-40B4-BE49-F238E27FC236}">
                <a16:creationId xmlns:a16="http://schemas.microsoft.com/office/drawing/2014/main" id="{04E1EECE-B442-2B40-AE12-01C2243E511D}"/>
              </a:ext>
            </a:extLst>
          </p:cNvPr>
          <p:cNvSpPr>
            <a:spLocks noGrp="1"/>
          </p:cNvSpPr>
          <p:nvPr>
            <p:ph type="tbl" sz="quarter" idx="10"/>
          </p:nvPr>
        </p:nvSpPr>
        <p:spPr>
          <a:xfrm>
            <a:off x="928689" y="1339851"/>
            <a:ext cx="9877425" cy="3824288"/>
          </a:xfrm>
          <a:prstGeom prst="rect">
            <a:avLst/>
          </a:prstGeom>
        </p:spPr>
        <p:txBody>
          <a:bodyPr/>
          <a:lstStyle/>
          <a:p>
            <a:endParaRPr lang="en-US"/>
          </a:p>
        </p:txBody>
      </p:sp>
      <p:sp>
        <p:nvSpPr>
          <p:cNvPr id="8" name="Footer Placeholder 10">
            <a:extLst>
              <a:ext uri="{FF2B5EF4-FFF2-40B4-BE49-F238E27FC236}">
                <a16:creationId xmlns:a16="http://schemas.microsoft.com/office/drawing/2014/main" id="{11BDECC5-A2D2-AF4C-AAA5-A3BCBDD7686C}"/>
              </a:ext>
            </a:extLst>
          </p:cNvPr>
          <p:cNvSpPr>
            <a:spLocks noGrp="1"/>
          </p:cNvSpPr>
          <p:nvPr userDrawn="1"/>
        </p:nvSpPr>
        <p:spPr>
          <a:xfrm>
            <a:off x="4777339" y="6025348"/>
            <a:ext cx="5486400" cy="486833"/>
          </a:xfrm>
          <a:prstGeom prst="rect">
            <a:avLst/>
          </a:prstGeom>
        </p:spPr>
        <p:style>
          <a:lnRef idx="0">
            <a:scrgbClr r="0" g="0" b="0"/>
          </a:lnRef>
          <a:fillRef idx="0">
            <a:scrgbClr r="0" g="0" b="0"/>
          </a:fillRef>
          <a:effectRef idx="0">
            <a:scrgbClr r="0" g="0" b="0"/>
          </a:effectRef>
          <a:fontRef idx="major"/>
        </p:style>
        <p:txBody>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lang="en-US" sz="2400"/>
          </a:p>
        </p:txBody>
      </p:sp>
      <p:sp>
        <p:nvSpPr>
          <p:cNvPr id="11" name="Date Placeholder 3">
            <a:extLst>
              <a:ext uri="{FF2B5EF4-FFF2-40B4-BE49-F238E27FC236}">
                <a16:creationId xmlns:a16="http://schemas.microsoft.com/office/drawing/2014/main" id="{176CEDFF-6B9B-A741-BA79-C3C971A1CC67}"/>
              </a:ext>
            </a:extLst>
          </p:cNvPr>
          <p:cNvSpPr>
            <a:spLocks noGrp="1"/>
          </p:cNvSpPr>
          <p:nvPr>
            <p:ph type="dt" sz="half" idx="11"/>
          </p:nvPr>
        </p:nvSpPr>
        <p:spPr>
          <a:xfrm>
            <a:off x="838200" y="6356351"/>
            <a:ext cx="2743200" cy="365125"/>
          </a:xfrm>
          <a:prstGeom prst="rect">
            <a:avLst/>
          </a:prstGeom>
        </p:spPr>
        <p:txBody>
          <a:bodyPr/>
          <a:lstStyle/>
          <a:p>
            <a:endParaRPr lang="en-US"/>
          </a:p>
        </p:txBody>
      </p:sp>
      <p:sp>
        <p:nvSpPr>
          <p:cNvPr id="12" name="Footer Placeholder 4">
            <a:extLst>
              <a:ext uri="{FF2B5EF4-FFF2-40B4-BE49-F238E27FC236}">
                <a16:creationId xmlns:a16="http://schemas.microsoft.com/office/drawing/2014/main" id="{CEE5D163-1CF3-154C-BF7D-0CA5A4F4F1C3}"/>
              </a:ext>
            </a:extLst>
          </p:cNvPr>
          <p:cNvSpPr>
            <a:spLocks noGrp="1"/>
          </p:cNvSpPr>
          <p:nvPr>
            <p:ph type="ftr" sz="quarter" idx="12"/>
          </p:nvPr>
        </p:nvSpPr>
        <p:spPr>
          <a:xfrm>
            <a:off x="4038600" y="6356351"/>
            <a:ext cx="4114800" cy="365125"/>
          </a:xfrm>
          <a:prstGeom prst="rect">
            <a:avLst/>
          </a:prstGeom>
        </p:spPr>
        <p:txBody>
          <a:bodyPr/>
          <a:lstStyle/>
          <a:p>
            <a:endParaRPr lang="en-US"/>
          </a:p>
        </p:txBody>
      </p:sp>
      <p:sp>
        <p:nvSpPr>
          <p:cNvPr id="10" name="Slide Number Placeholder 5">
            <a:extLst>
              <a:ext uri="{FF2B5EF4-FFF2-40B4-BE49-F238E27FC236}">
                <a16:creationId xmlns:a16="http://schemas.microsoft.com/office/drawing/2014/main" id="{FE044AB7-FD65-C94B-BEC6-5EBBD51832E5}"/>
              </a:ext>
            </a:extLst>
          </p:cNvPr>
          <p:cNvSpPr>
            <a:spLocks noGrp="1"/>
          </p:cNvSpPr>
          <p:nvPr>
            <p:ph type="sldNum" sz="quarter" idx="4"/>
          </p:nvPr>
        </p:nvSpPr>
        <p:spPr>
          <a:xfrm>
            <a:off x="9637486" y="6356351"/>
            <a:ext cx="459015" cy="365125"/>
          </a:xfrm>
          <a:prstGeom prst="rect">
            <a:avLst/>
          </a:prstGeom>
        </p:spPr>
        <p:txBody>
          <a:bodyPr vert="horz" lIns="91440" tIns="45720" rIns="91440" bIns="45720" rtlCol="0" anchor="ctr"/>
          <a:lstStyle>
            <a:lvl1pPr algn="l">
              <a:defRPr sz="1200">
                <a:solidFill>
                  <a:schemeClr val="bg1"/>
                </a:solidFill>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2388842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3_Title Slide">
    <p:spTree>
      <p:nvGrpSpPr>
        <p:cNvPr id="1" name=""/>
        <p:cNvGrpSpPr/>
        <p:nvPr/>
      </p:nvGrpSpPr>
      <p:grpSpPr>
        <a:xfrm>
          <a:off x="0" y="0"/>
          <a:ext cx="0" cy="0"/>
          <a:chOff x="0" y="0"/>
          <a:chExt cx="0" cy="0"/>
        </a:xfrm>
      </p:grpSpPr>
      <p:sp>
        <p:nvSpPr>
          <p:cNvPr id="9" name="Rectangle 8"/>
          <p:cNvSpPr/>
          <p:nvPr userDrawn="1"/>
        </p:nvSpPr>
        <p:spPr>
          <a:xfrm>
            <a:off x="0" y="5507182"/>
            <a:ext cx="12192000" cy="1368425"/>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
        <p:nvSpPr>
          <p:cNvPr id="2" name="Title 1"/>
          <p:cNvSpPr>
            <a:spLocks noGrp="1"/>
          </p:cNvSpPr>
          <p:nvPr>
            <p:ph type="ctrTitle" hasCustomPrompt="1"/>
          </p:nvPr>
        </p:nvSpPr>
        <p:spPr>
          <a:xfrm>
            <a:off x="928255" y="441383"/>
            <a:ext cx="9877859" cy="745048"/>
          </a:xfrm>
        </p:spPr>
        <p:txBody>
          <a:bodyPr anchor="b"/>
          <a:lstStyle>
            <a:lvl1pPr algn="l">
              <a:defRPr sz="5000">
                <a:solidFill>
                  <a:srgbClr val="004986"/>
                </a:solidFill>
              </a:defRPr>
            </a:lvl1pPr>
          </a:lstStyle>
          <a:p>
            <a:r>
              <a:rPr lang="en-US"/>
              <a:t>Click to edit master title style</a:t>
            </a:r>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096501" y="5871337"/>
            <a:ext cx="1841500" cy="640843"/>
          </a:xfrm>
          <a:prstGeom prst="rect">
            <a:avLst/>
          </a:prstGeom>
        </p:spPr>
      </p:pic>
      <p:sp>
        <p:nvSpPr>
          <p:cNvPr id="5" name="Picture Placeholder 4">
            <a:extLst>
              <a:ext uri="{FF2B5EF4-FFF2-40B4-BE49-F238E27FC236}">
                <a16:creationId xmlns:a16="http://schemas.microsoft.com/office/drawing/2014/main" id="{3D6ACE7E-5779-2749-A63F-69BA099D0957}"/>
              </a:ext>
            </a:extLst>
          </p:cNvPr>
          <p:cNvSpPr>
            <a:spLocks noGrp="1"/>
          </p:cNvSpPr>
          <p:nvPr>
            <p:ph type="pic" sz="quarter" idx="10"/>
          </p:nvPr>
        </p:nvSpPr>
        <p:spPr>
          <a:xfrm>
            <a:off x="929218" y="1309036"/>
            <a:ext cx="3369733" cy="4041897"/>
          </a:xfrm>
          <a:prstGeom prst="rect">
            <a:avLst/>
          </a:prstGeom>
        </p:spPr>
        <p:txBody>
          <a:bodyPr/>
          <a:lstStyle/>
          <a:p>
            <a:endParaRPr lang="en-US"/>
          </a:p>
        </p:txBody>
      </p:sp>
      <p:sp>
        <p:nvSpPr>
          <p:cNvPr id="8" name="Text Placeholder 7">
            <a:extLst>
              <a:ext uri="{FF2B5EF4-FFF2-40B4-BE49-F238E27FC236}">
                <a16:creationId xmlns:a16="http://schemas.microsoft.com/office/drawing/2014/main" id="{F2474F26-DC81-CE4A-9849-AD502DCD63CE}"/>
              </a:ext>
            </a:extLst>
          </p:cNvPr>
          <p:cNvSpPr>
            <a:spLocks noGrp="1"/>
          </p:cNvSpPr>
          <p:nvPr>
            <p:ph type="body" sz="quarter" idx="11"/>
          </p:nvPr>
        </p:nvSpPr>
        <p:spPr>
          <a:xfrm>
            <a:off x="4453467" y="1308101"/>
            <a:ext cx="6352117" cy="4042833"/>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Footer Placeholder 10">
            <a:extLst>
              <a:ext uri="{FF2B5EF4-FFF2-40B4-BE49-F238E27FC236}">
                <a16:creationId xmlns:a16="http://schemas.microsoft.com/office/drawing/2014/main" id="{02DE0AC4-BCC0-7747-8E35-F754FCC287E2}"/>
              </a:ext>
            </a:extLst>
          </p:cNvPr>
          <p:cNvSpPr>
            <a:spLocks noGrp="1"/>
          </p:cNvSpPr>
          <p:nvPr userDrawn="1"/>
        </p:nvSpPr>
        <p:spPr>
          <a:xfrm>
            <a:off x="4777339" y="6025348"/>
            <a:ext cx="5486400" cy="486833"/>
          </a:xfrm>
          <a:prstGeom prst="rect">
            <a:avLst/>
          </a:prstGeom>
        </p:spPr>
        <p:style>
          <a:lnRef idx="0">
            <a:scrgbClr r="0" g="0" b="0"/>
          </a:lnRef>
          <a:fillRef idx="0">
            <a:scrgbClr r="0" g="0" b="0"/>
          </a:fillRef>
          <a:effectRef idx="0">
            <a:scrgbClr r="0" g="0" b="0"/>
          </a:effectRef>
          <a:fontRef idx="major"/>
        </p:style>
        <p:txBody>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lang="en-US" sz="2400"/>
          </a:p>
        </p:txBody>
      </p:sp>
      <p:sp>
        <p:nvSpPr>
          <p:cNvPr id="12" name="Date Placeholder 3">
            <a:extLst>
              <a:ext uri="{FF2B5EF4-FFF2-40B4-BE49-F238E27FC236}">
                <a16:creationId xmlns:a16="http://schemas.microsoft.com/office/drawing/2014/main" id="{96209D1D-CF5F-FA43-BB59-F1E677BAD40D}"/>
              </a:ext>
            </a:extLst>
          </p:cNvPr>
          <p:cNvSpPr>
            <a:spLocks noGrp="1"/>
          </p:cNvSpPr>
          <p:nvPr>
            <p:ph type="dt" sz="half" idx="12"/>
          </p:nvPr>
        </p:nvSpPr>
        <p:spPr>
          <a:xfrm>
            <a:off x="838200" y="6356351"/>
            <a:ext cx="2743200" cy="365125"/>
          </a:xfrm>
          <a:prstGeom prst="rect">
            <a:avLst/>
          </a:prstGeom>
        </p:spPr>
        <p:txBody>
          <a:bodyPr/>
          <a:lstStyle/>
          <a:p>
            <a:endParaRPr lang="en-US"/>
          </a:p>
        </p:txBody>
      </p:sp>
      <p:sp>
        <p:nvSpPr>
          <p:cNvPr id="13" name="Footer Placeholder 4">
            <a:extLst>
              <a:ext uri="{FF2B5EF4-FFF2-40B4-BE49-F238E27FC236}">
                <a16:creationId xmlns:a16="http://schemas.microsoft.com/office/drawing/2014/main" id="{CBBCAD72-2B27-1E4B-B3DB-432D006729DE}"/>
              </a:ext>
            </a:extLst>
          </p:cNvPr>
          <p:cNvSpPr>
            <a:spLocks noGrp="1"/>
          </p:cNvSpPr>
          <p:nvPr>
            <p:ph type="ftr" sz="quarter" idx="13"/>
          </p:nvPr>
        </p:nvSpPr>
        <p:spPr>
          <a:xfrm>
            <a:off x="4038600" y="6356351"/>
            <a:ext cx="4114800" cy="365125"/>
          </a:xfrm>
          <a:prstGeom prst="rect">
            <a:avLst/>
          </a:prstGeom>
        </p:spPr>
        <p:txBody>
          <a:bodyPr/>
          <a:lstStyle/>
          <a:p>
            <a:endParaRPr lang="en-US"/>
          </a:p>
        </p:txBody>
      </p:sp>
      <p:sp>
        <p:nvSpPr>
          <p:cNvPr id="11" name="Slide Number Placeholder 5">
            <a:extLst>
              <a:ext uri="{FF2B5EF4-FFF2-40B4-BE49-F238E27FC236}">
                <a16:creationId xmlns:a16="http://schemas.microsoft.com/office/drawing/2014/main" id="{9FCF8D2C-F720-E04C-8BAA-8E3D608222C5}"/>
              </a:ext>
            </a:extLst>
          </p:cNvPr>
          <p:cNvSpPr>
            <a:spLocks noGrp="1"/>
          </p:cNvSpPr>
          <p:nvPr>
            <p:ph type="sldNum" sz="quarter" idx="4"/>
          </p:nvPr>
        </p:nvSpPr>
        <p:spPr>
          <a:xfrm>
            <a:off x="9637486" y="6356351"/>
            <a:ext cx="459015" cy="365125"/>
          </a:xfrm>
          <a:prstGeom prst="rect">
            <a:avLst/>
          </a:prstGeom>
        </p:spPr>
        <p:txBody>
          <a:bodyPr vert="horz" lIns="91440" tIns="45720" rIns="91440" bIns="45720" rtlCol="0" anchor="ctr"/>
          <a:lstStyle>
            <a:lvl1pPr algn="l">
              <a:defRPr sz="1200">
                <a:solidFill>
                  <a:schemeClr val="bg1"/>
                </a:solidFill>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27830367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2_Custom Layou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51676EF-F33A-1E48-ADA3-10EB02AB248D}"/>
              </a:ext>
            </a:extLst>
          </p:cNvPr>
          <p:cNvSpPr/>
          <p:nvPr userDrawn="1"/>
        </p:nvSpPr>
        <p:spPr>
          <a:xfrm>
            <a:off x="0" y="5489576"/>
            <a:ext cx="12192000" cy="1368425"/>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
        <p:nvSpPr>
          <p:cNvPr id="5" name="Title 1">
            <a:extLst>
              <a:ext uri="{FF2B5EF4-FFF2-40B4-BE49-F238E27FC236}">
                <a16:creationId xmlns:a16="http://schemas.microsoft.com/office/drawing/2014/main" id="{A5E3CD19-AEDC-7741-947C-DFBB5338B2C5}"/>
              </a:ext>
            </a:extLst>
          </p:cNvPr>
          <p:cNvSpPr>
            <a:spLocks noGrp="1"/>
          </p:cNvSpPr>
          <p:nvPr>
            <p:ph type="title"/>
          </p:nvPr>
        </p:nvSpPr>
        <p:spPr>
          <a:xfrm>
            <a:off x="507733" y="405692"/>
            <a:ext cx="11024135" cy="826341"/>
          </a:xfrm>
        </p:spPr>
        <p:txBody>
          <a:bodyPr/>
          <a:lstStyle>
            <a:lvl1pPr algn="ctr">
              <a:defRPr sz="5000">
                <a:solidFill>
                  <a:srgbClr val="004986"/>
                </a:solidFill>
                <a:latin typeface="Arial" panose="020B0604020202020204" pitchFamily="34" charset="0"/>
                <a:cs typeface="Arial" panose="020B0604020202020204" pitchFamily="34" charset="0"/>
              </a:defRPr>
            </a:lvl1pPr>
          </a:lstStyle>
          <a:p>
            <a:r>
              <a:rPr lang="en-US"/>
              <a:t>Click to edit Master title style</a:t>
            </a:r>
          </a:p>
        </p:txBody>
      </p:sp>
      <p:sp>
        <p:nvSpPr>
          <p:cNvPr id="6" name="Content Placeholder 2">
            <a:extLst>
              <a:ext uri="{FF2B5EF4-FFF2-40B4-BE49-F238E27FC236}">
                <a16:creationId xmlns:a16="http://schemas.microsoft.com/office/drawing/2014/main" id="{798334F5-75B3-5A4B-B7CB-77E938310BDB}"/>
              </a:ext>
            </a:extLst>
          </p:cNvPr>
          <p:cNvSpPr>
            <a:spLocks noGrp="1"/>
          </p:cNvSpPr>
          <p:nvPr>
            <p:ph sz="half" idx="1"/>
          </p:nvPr>
        </p:nvSpPr>
        <p:spPr>
          <a:xfrm>
            <a:off x="838199" y="3380586"/>
            <a:ext cx="5181600" cy="1763169"/>
          </a:xfrm>
          <a:prstGeom prst="rect">
            <a:avLst/>
          </a:prstGeom>
        </p:spPr>
        <p:txBody>
          <a:bodyPr/>
          <a:lstStyle>
            <a:lvl1pPr>
              <a:defRPr>
                <a:solidFill>
                  <a:srgbClr val="004986"/>
                </a:solidFill>
                <a:latin typeface="Arial" panose="020B0604020202020204" pitchFamily="34" charset="0"/>
                <a:cs typeface="Arial" panose="020B0604020202020204" pitchFamily="34" charset="0"/>
              </a:defRPr>
            </a:lvl1pPr>
            <a:lvl2pPr>
              <a:defRPr>
                <a:solidFill>
                  <a:srgbClr val="004986"/>
                </a:solidFill>
                <a:latin typeface="Arial" panose="020B0604020202020204" pitchFamily="34" charset="0"/>
                <a:cs typeface="Arial" panose="020B0604020202020204" pitchFamily="34" charset="0"/>
              </a:defRPr>
            </a:lvl2pPr>
            <a:lvl3pPr>
              <a:defRPr>
                <a:solidFill>
                  <a:srgbClr val="004986"/>
                </a:solidFill>
                <a:latin typeface="Arial" panose="020B0604020202020204" pitchFamily="34" charset="0"/>
                <a:cs typeface="Arial" panose="020B0604020202020204" pitchFamily="34" charset="0"/>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p:txBody>
      </p:sp>
      <p:sp>
        <p:nvSpPr>
          <p:cNvPr id="7" name="Content Placeholder 3">
            <a:extLst>
              <a:ext uri="{FF2B5EF4-FFF2-40B4-BE49-F238E27FC236}">
                <a16:creationId xmlns:a16="http://schemas.microsoft.com/office/drawing/2014/main" id="{4331966A-C03F-3F4B-AF4A-B6FB15DB6C3D}"/>
              </a:ext>
            </a:extLst>
          </p:cNvPr>
          <p:cNvSpPr>
            <a:spLocks noGrp="1"/>
          </p:cNvSpPr>
          <p:nvPr>
            <p:ph sz="half" idx="2"/>
          </p:nvPr>
        </p:nvSpPr>
        <p:spPr>
          <a:xfrm>
            <a:off x="6172199" y="3367753"/>
            <a:ext cx="5181600" cy="1763169"/>
          </a:xfrm>
          <a:prstGeom prst="rect">
            <a:avLst/>
          </a:prstGeom>
        </p:spPr>
        <p:txBody>
          <a:bodyPr/>
          <a:lstStyle>
            <a:lvl1pPr>
              <a:defRPr>
                <a:solidFill>
                  <a:srgbClr val="004986"/>
                </a:solidFill>
                <a:latin typeface="Arial" panose="020B0604020202020204" pitchFamily="34" charset="0"/>
                <a:cs typeface="Arial" panose="020B0604020202020204" pitchFamily="34" charset="0"/>
              </a:defRPr>
            </a:lvl1pPr>
            <a:lvl2pPr>
              <a:defRPr>
                <a:solidFill>
                  <a:srgbClr val="004986"/>
                </a:solidFill>
                <a:latin typeface="Arial" panose="020B0604020202020204" pitchFamily="34" charset="0"/>
                <a:cs typeface="Arial" panose="020B0604020202020204" pitchFamily="34" charset="0"/>
              </a:defRPr>
            </a:lvl2pPr>
            <a:lvl3pPr>
              <a:defRPr>
                <a:solidFill>
                  <a:srgbClr val="004986"/>
                </a:solidFill>
                <a:latin typeface="Arial" panose="020B0604020202020204" pitchFamily="34" charset="0"/>
                <a:cs typeface="Arial" panose="020B0604020202020204" pitchFamily="34" charset="0"/>
              </a:defRPr>
            </a:lvl3pPr>
            <a:lvl4pPr marL="1371566" indent="0">
              <a:buNone/>
              <a:defRPr>
                <a:solidFill>
                  <a:schemeClr val="bg1"/>
                </a:solidFill>
              </a:defRPr>
            </a:lvl4pPr>
            <a:lvl5pPr marL="1828754" indent="0">
              <a:buNone/>
              <a:defRPr>
                <a:solidFill>
                  <a:schemeClr val="bg1"/>
                </a:solidFill>
              </a:defRPr>
            </a:lvl5pPr>
          </a:lstStyle>
          <a:p>
            <a:pPr lvl="0"/>
            <a:r>
              <a:rPr lang="en-US"/>
              <a:t>Edit Master text styles</a:t>
            </a:r>
          </a:p>
          <a:p>
            <a:pPr lvl="1"/>
            <a:r>
              <a:rPr lang="en-US"/>
              <a:t>Second level</a:t>
            </a:r>
          </a:p>
          <a:p>
            <a:pPr lvl="2"/>
            <a:r>
              <a:rPr lang="en-US"/>
              <a:t>Third level</a:t>
            </a:r>
          </a:p>
        </p:txBody>
      </p:sp>
      <p:pic>
        <p:nvPicPr>
          <p:cNvPr id="11" name="Picture 10">
            <a:extLst>
              <a:ext uri="{FF2B5EF4-FFF2-40B4-BE49-F238E27FC236}">
                <a16:creationId xmlns:a16="http://schemas.microsoft.com/office/drawing/2014/main" id="{90BDE079-92C4-7B41-BC32-39E89A79B68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096501" y="5871337"/>
            <a:ext cx="1841500" cy="640843"/>
          </a:xfrm>
          <a:prstGeom prst="rect">
            <a:avLst/>
          </a:prstGeom>
        </p:spPr>
      </p:pic>
      <p:sp>
        <p:nvSpPr>
          <p:cNvPr id="13" name="Footer Placeholder 10">
            <a:extLst>
              <a:ext uri="{FF2B5EF4-FFF2-40B4-BE49-F238E27FC236}">
                <a16:creationId xmlns:a16="http://schemas.microsoft.com/office/drawing/2014/main" id="{E4AD328F-F952-2D4B-87B2-A83F23F299C7}"/>
              </a:ext>
            </a:extLst>
          </p:cNvPr>
          <p:cNvSpPr>
            <a:spLocks noGrp="1"/>
          </p:cNvSpPr>
          <p:nvPr userDrawn="1"/>
        </p:nvSpPr>
        <p:spPr>
          <a:xfrm>
            <a:off x="4777339" y="6025348"/>
            <a:ext cx="5486400" cy="486833"/>
          </a:xfrm>
          <a:prstGeom prst="rect">
            <a:avLst/>
          </a:prstGeom>
        </p:spPr>
        <p:style>
          <a:lnRef idx="0">
            <a:scrgbClr r="0" g="0" b="0"/>
          </a:lnRef>
          <a:fillRef idx="0">
            <a:scrgbClr r="0" g="0" b="0"/>
          </a:fillRef>
          <a:effectRef idx="0">
            <a:scrgbClr r="0" g="0" b="0"/>
          </a:effectRef>
          <a:fontRef idx="major"/>
        </p:style>
        <p:txBody>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lang="en-US" sz="2400"/>
          </a:p>
        </p:txBody>
      </p:sp>
      <p:sp>
        <p:nvSpPr>
          <p:cNvPr id="15" name="Date Placeholder 3">
            <a:extLst>
              <a:ext uri="{FF2B5EF4-FFF2-40B4-BE49-F238E27FC236}">
                <a16:creationId xmlns:a16="http://schemas.microsoft.com/office/drawing/2014/main" id="{0481E62F-4C7C-D049-B79D-AD54B65664F7}"/>
              </a:ext>
            </a:extLst>
          </p:cNvPr>
          <p:cNvSpPr>
            <a:spLocks noGrp="1"/>
          </p:cNvSpPr>
          <p:nvPr>
            <p:ph type="dt" sz="half" idx="10"/>
          </p:nvPr>
        </p:nvSpPr>
        <p:spPr>
          <a:xfrm>
            <a:off x="838200" y="6356351"/>
            <a:ext cx="2743200" cy="365125"/>
          </a:xfrm>
          <a:prstGeom prst="rect">
            <a:avLst/>
          </a:prstGeom>
        </p:spPr>
        <p:txBody>
          <a:bodyPr/>
          <a:lstStyle/>
          <a:p>
            <a:endParaRPr lang="en-US"/>
          </a:p>
        </p:txBody>
      </p:sp>
      <p:sp>
        <p:nvSpPr>
          <p:cNvPr id="16" name="Footer Placeholder 4">
            <a:extLst>
              <a:ext uri="{FF2B5EF4-FFF2-40B4-BE49-F238E27FC236}">
                <a16:creationId xmlns:a16="http://schemas.microsoft.com/office/drawing/2014/main" id="{9A3ABA3C-DEAA-1048-8B34-6B8DA3D8CAE9}"/>
              </a:ext>
            </a:extLst>
          </p:cNvPr>
          <p:cNvSpPr>
            <a:spLocks noGrp="1"/>
          </p:cNvSpPr>
          <p:nvPr>
            <p:ph type="ftr" sz="quarter" idx="11"/>
          </p:nvPr>
        </p:nvSpPr>
        <p:spPr>
          <a:xfrm>
            <a:off x="4038600" y="6356351"/>
            <a:ext cx="4114800" cy="365125"/>
          </a:xfrm>
          <a:prstGeom prst="rect">
            <a:avLst/>
          </a:prstGeom>
        </p:spPr>
        <p:txBody>
          <a:bodyPr/>
          <a:lstStyle/>
          <a:p>
            <a:endParaRPr lang="en-US"/>
          </a:p>
        </p:txBody>
      </p:sp>
      <p:sp>
        <p:nvSpPr>
          <p:cNvPr id="14" name="Slide Number Placeholder 5">
            <a:extLst>
              <a:ext uri="{FF2B5EF4-FFF2-40B4-BE49-F238E27FC236}">
                <a16:creationId xmlns:a16="http://schemas.microsoft.com/office/drawing/2014/main" id="{E4B6C2BF-0C51-3540-A10F-8C6A3604104D}"/>
              </a:ext>
            </a:extLst>
          </p:cNvPr>
          <p:cNvSpPr>
            <a:spLocks noGrp="1"/>
          </p:cNvSpPr>
          <p:nvPr>
            <p:ph type="sldNum" sz="quarter" idx="4"/>
          </p:nvPr>
        </p:nvSpPr>
        <p:spPr>
          <a:xfrm>
            <a:off x="9637486" y="6356351"/>
            <a:ext cx="459015" cy="365125"/>
          </a:xfrm>
          <a:prstGeom prst="rect">
            <a:avLst/>
          </a:prstGeom>
        </p:spPr>
        <p:txBody>
          <a:bodyPr vert="horz" lIns="91440" tIns="45720" rIns="91440" bIns="45720" rtlCol="0" anchor="ctr"/>
          <a:lstStyle>
            <a:lvl1pPr algn="l">
              <a:defRPr sz="1200">
                <a:solidFill>
                  <a:schemeClr val="bg1"/>
                </a:solidFill>
              </a:defRPr>
            </a:lvl1pPr>
          </a:lstStyle>
          <a:p>
            <a:fld id="{48F63A3B-78C7-47BE-AE5E-E10140E04643}" type="slidenum">
              <a:rPr lang="en-US" smtClean="0"/>
              <a:pPr/>
              <a:t>‹#›</a:t>
            </a:fld>
            <a:endParaRPr lang="en-US"/>
          </a:p>
        </p:txBody>
      </p:sp>
      <p:sp>
        <p:nvSpPr>
          <p:cNvPr id="3" name="Picture Placeholder 2" descr="placeholder for picture">
            <a:extLst>
              <a:ext uri="{FF2B5EF4-FFF2-40B4-BE49-F238E27FC236}">
                <a16:creationId xmlns:a16="http://schemas.microsoft.com/office/drawing/2014/main" id="{B9B996F6-61A3-F44F-B07F-D3B7B411AB9B}"/>
              </a:ext>
            </a:extLst>
          </p:cNvPr>
          <p:cNvSpPr>
            <a:spLocks noGrp="1"/>
          </p:cNvSpPr>
          <p:nvPr>
            <p:ph type="pic" sz="quarter" idx="12"/>
          </p:nvPr>
        </p:nvSpPr>
        <p:spPr>
          <a:xfrm>
            <a:off x="2357589" y="1471931"/>
            <a:ext cx="1681012" cy="1655923"/>
          </a:xfrm>
          <a:prstGeom prst="ellipse">
            <a:avLst/>
          </a:prstGeom>
          <a:solidFill>
            <a:schemeClr val="tx2"/>
          </a:solidFill>
        </p:spPr>
        <p:txBody>
          <a:bodyPr/>
          <a:lstStyle>
            <a:lvl1pPr marL="0" indent="0" algn="ctr">
              <a:buNone/>
              <a:defRPr sz="1867">
                <a:solidFill>
                  <a:schemeClr val="bg1"/>
                </a:solidFill>
              </a:defRPr>
            </a:lvl1pPr>
          </a:lstStyle>
          <a:p>
            <a:endParaRPr lang="en-US"/>
          </a:p>
        </p:txBody>
      </p:sp>
      <p:sp>
        <p:nvSpPr>
          <p:cNvPr id="18" name="Picture Placeholder 2" descr="placeholder for picture">
            <a:extLst>
              <a:ext uri="{FF2B5EF4-FFF2-40B4-BE49-F238E27FC236}">
                <a16:creationId xmlns:a16="http://schemas.microsoft.com/office/drawing/2014/main" id="{14CBE3A2-61CF-2F4C-A9CC-D21D40F8120C}"/>
              </a:ext>
            </a:extLst>
          </p:cNvPr>
          <p:cNvSpPr>
            <a:spLocks noGrp="1"/>
          </p:cNvSpPr>
          <p:nvPr>
            <p:ph type="pic" sz="quarter" idx="13"/>
          </p:nvPr>
        </p:nvSpPr>
        <p:spPr>
          <a:xfrm>
            <a:off x="7542397" y="1471931"/>
            <a:ext cx="1681012" cy="1655923"/>
          </a:xfrm>
          <a:prstGeom prst="ellipse">
            <a:avLst/>
          </a:prstGeom>
          <a:solidFill>
            <a:schemeClr val="tx2"/>
          </a:solidFill>
        </p:spPr>
        <p:txBody>
          <a:bodyPr/>
          <a:lstStyle>
            <a:lvl1pPr marL="0" indent="0" algn="ctr">
              <a:buNone/>
              <a:defRPr lang="en-US" sz="1867" kern="1200" dirty="0">
                <a:solidFill>
                  <a:schemeClr val="bg1"/>
                </a:solidFill>
                <a:latin typeface="+mn-lt"/>
                <a:ea typeface="+mn-ea"/>
                <a:cs typeface="+mn-cs"/>
              </a:defRPr>
            </a:lvl1pPr>
          </a:lstStyle>
          <a:p>
            <a:endParaRPr lang="en-US"/>
          </a:p>
        </p:txBody>
      </p:sp>
    </p:spTree>
    <p:extLst>
      <p:ext uri="{BB962C8B-B14F-4D97-AF65-F5344CB8AC3E}">
        <p14:creationId xmlns:p14="http://schemas.microsoft.com/office/powerpoint/2010/main" val="1952547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985966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1EC46-A0DD-0745-8FEB-2DE24968894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9E494EF-6CEF-3C42-B25D-B4F754AB76E4}"/>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2CEB070E-AE3F-E445-A69F-D9959764589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33A3F39-366C-1E4C-979E-320710962BB1}"/>
              </a:ext>
            </a:extLst>
          </p:cNvPr>
          <p:cNvSpPr>
            <a:spLocks noGrp="1"/>
          </p:cNvSpPr>
          <p:nvPr>
            <p:ph type="sldNum" sz="quarter" idx="12"/>
          </p:nvPr>
        </p:nvSpPr>
        <p:spPr/>
        <p:txBody>
          <a:bodyPr/>
          <a:lstStyle/>
          <a:p>
            <a:fld id="{48F63A3B-78C7-47BE-AE5E-E10140E04643}" type="slidenum">
              <a:rPr lang="en-US" smtClean="0"/>
              <a:pPr/>
              <a:t>‹#›</a:t>
            </a:fld>
            <a:endParaRPr lang="en-US"/>
          </a:p>
        </p:txBody>
      </p:sp>
      <p:sp>
        <p:nvSpPr>
          <p:cNvPr id="7" name="Content Placeholder 6">
            <a:extLst>
              <a:ext uri="{FF2B5EF4-FFF2-40B4-BE49-F238E27FC236}">
                <a16:creationId xmlns:a16="http://schemas.microsoft.com/office/drawing/2014/main" id="{0EB3F869-6FFA-D04F-9E0E-61AE949C2557}"/>
              </a:ext>
            </a:extLst>
          </p:cNvPr>
          <p:cNvSpPr>
            <a:spLocks noGrp="1"/>
          </p:cNvSpPr>
          <p:nvPr>
            <p:ph sz="quarter" idx="13"/>
          </p:nvPr>
        </p:nvSpPr>
        <p:spPr>
          <a:xfrm>
            <a:off x="838200" y="1877485"/>
            <a:ext cx="10515600" cy="32702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51104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26181" y="365125"/>
            <a:ext cx="11024135" cy="1325563"/>
          </a:xfrm>
        </p:spPr>
        <p:txBody>
          <a:bodyPr/>
          <a:lstStyle>
            <a:lvl1pPr algn="ctr">
              <a:defRPr>
                <a:solidFill>
                  <a:schemeClr val="bg1"/>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p:cNvSpPr>
            <a:spLocks noGrp="1"/>
          </p:cNvSpPr>
          <p:nvPr>
            <p:ph sz="half" idx="1"/>
          </p:nvPr>
        </p:nvSpPr>
        <p:spPr>
          <a:xfrm>
            <a:off x="838200" y="3619100"/>
            <a:ext cx="5181600" cy="1763169"/>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p:txBody>
      </p:sp>
      <p:sp>
        <p:nvSpPr>
          <p:cNvPr id="4" name="Content Placeholder 3"/>
          <p:cNvSpPr>
            <a:spLocks noGrp="1"/>
          </p:cNvSpPr>
          <p:nvPr>
            <p:ph sz="half" idx="2"/>
          </p:nvPr>
        </p:nvSpPr>
        <p:spPr>
          <a:xfrm>
            <a:off x="6172200" y="3606266"/>
            <a:ext cx="5181600" cy="1763169"/>
          </a:xfrm>
        </p:spPr>
        <p:txBody>
          <a:bodyPr/>
          <a:lstStyle>
            <a:lvl1pPr>
              <a:defRPr>
                <a:solidFill>
                  <a:schemeClr val="bg1"/>
                </a:solidFill>
              </a:defRPr>
            </a:lvl1pPr>
            <a:lvl2pPr>
              <a:defRPr>
                <a:solidFill>
                  <a:schemeClr val="bg1"/>
                </a:solidFill>
              </a:defRPr>
            </a:lvl2pPr>
            <a:lvl3pPr>
              <a:defRPr>
                <a:solidFill>
                  <a:schemeClr val="bg1"/>
                </a:solidFill>
              </a:defRPr>
            </a:lvl3pPr>
            <a:lvl4pPr marL="1371566" indent="0">
              <a:buNone/>
              <a:defRPr>
                <a:solidFill>
                  <a:schemeClr val="bg1"/>
                </a:solidFill>
              </a:defRPr>
            </a:lvl4pPr>
            <a:lvl5pPr marL="1828754" indent="0">
              <a:buNone/>
              <a:defRPr>
                <a:solidFill>
                  <a:schemeClr val="bg1"/>
                </a:solidFill>
              </a:defRPr>
            </a:lvl5pPr>
          </a:lstStyle>
          <a:p>
            <a:pPr lvl="0"/>
            <a:r>
              <a:rPr lang="en-US"/>
              <a:t>Edit Master text styles</a:t>
            </a:r>
          </a:p>
          <a:p>
            <a:pPr lvl="1"/>
            <a:r>
              <a:rPr lang="en-US"/>
              <a:t>Second level</a:t>
            </a:r>
          </a:p>
          <a:p>
            <a:pPr lvl="2"/>
            <a:r>
              <a:rPr lang="en-US"/>
              <a:t>Third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
        <p:nvSpPr>
          <p:cNvPr id="10" name="Picture Placeholder 2" descr="placeholder for picture">
            <a:extLst>
              <a:ext uri="{FF2B5EF4-FFF2-40B4-BE49-F238E27FC236}">
                <a16:creationId xmlns:a16="http://schemas.microsoft.com/office/drawing/2014/main" id="{04D8090E-F3F7-AD4D-9DE6-B2D94E4EE38B}"/>
              </a:ext>
            </a:extLst>
          </p:cNvPr>
          <p:cNvSpPr>
            <a:spLocks noGrp="1"/>
          </p:cNvSpPr>
          <p:nvPr>
            <p:ph type="pic" sz="quarter" idx="13"/>
          </p:nvPr>
        </p:nvSpPr>
        <p:spPr>
          <a:xfrm>
            <a:off x="2357589" y="1690688"/>
            <a:ext cx="1681012" cy="1655923"/>
          </a:xfrm>
          <a:prstGeom prst="ellipse">
            <a:avLst/>
          </a:prstGeom>
          <a:solidFill>
            <a:schemeClr val="tx2">
              <a:lumMod val="40000"/>
              <a:lumOff val="60000"/>
            </a:schemeClr>
          </a:solidFill>
        </p:spPr>
        <p:txBody>
          <a:bodyPr/>
          <a:lstStyle>
            <a:lvl1pPr marL="0" indent="0" algn="ctr">
              <a:buNone/>
              <a:defRPr sz="1867">
                <a:solidFill>
                  <a:schemeClr val="tx1"/>
                </a:solidFill>
              </a:defRPr>
            </a:lvl1pPr>
          </a:lstStyle>
          <a:p>
            <a:endParaRPr lang="en-US"/>
          </a:p>
        </p:txBody>
      </p:sp>
      <p:sp>
        <p:nvSpPr>
          <p:cNvPr id="11" name="Picture Placeholder 2" descr="placeholder for picture">
            <a:extLst>
              <a:ext uri="{FF2B5EF4-FFF2-40B4-BE49-F238E27FC236}">
                <a16:creationId xmlns:a16="http://schemas.microsoft.com/office/drawing/2014/main" id="{E1FD5D8C-1EFA-B54C-8A49-8D0CA136E03A}"/>
              </a:ext>
            </a:extLst>
          </p:cNvPr>
          <p:cNvSpPr>
            <a:spLocks noGrp="1"/>
          </p:cNvSpPr>
          <p:nvPr>
            <p:ph type="pic" sz="quarter" idx="14"/>
          </p:nvPr>
        </p:nvSpPr>
        <p:spPr>
          <a:xfrm>
            <a:off x="7542397" y="1690688"/>
            <a:ext cx="1681012" cy="1655923"/>
          </a:xfrm>
          <a:prstGeom prst="ellipse">
            <a:avLst/>
          </a:prstGeom>
          <a:solidFill>
            <a:schemeClr val="tx2">
              <a:lumMod val="40000"/>
              <a:lumOff val="60000"/>
            </a:schemeClr>
          </a:solidFill>
        </p:spPr>
        <p:txBody>
          <a:bodyPr/>
          <a:lstStyle>
            <a:lvl1pPr marL="0" indent="0" algn="ctr">
              <a:buNone/>
              <a:defRPr lang="en-US" sz="1867" kern="1200" dirty="0">
                <a:solidFill>
                  <a:schemeClr val="tx1"/>
                </a:solidFill>
                <a:latin typeface="+mn-lt"/>
                <a:ea typeface="+mn-ea"/>
                <a:cs typeface="+mn-cs"/>
              </a:defRPr>
            </a:lvl1pPr>
          </a:lstStyle>
          <a:p>
            <a:endParaRPr lang="en-US"/>
          </a:p>
        </p:txBody>
      </p:sp>
    </p:spTree>
    <p:extLst>
      <p:ext uri="{BB962C8B-B14F-4D97-AF65-F5344CB8AC3E}">
        <p14:creationId xmlns:p14="http://schemas.microsoft.com/office/powerpoint/2010/main" val="2891296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latin typeface="Arial" panose="020B0604020202020204" pitchFamily="34" charset="0"/>
                <a:cs typeface="Arial" panose="020B0604020202020204" pitchFamily="34" charset="0"/>
              </a:defRPr>
            </a:lvl1pPr>
          </a:lstStyle>
          <a:p>
            <a:r>
              <a:rPr lang="en-US"/>
              <a:t>Click to edit Master title style</a:t>
            </a:r>
          </a:p>
        </p:txBody>
      </p:sp>
      <p:sp>
        <p:nvSpPr>
          <p:cNvPr id="7" name="Date Placeholder 6">
            <a:extLst>
              <a:ext uri="{FF2B5EF4-FFF2-40B4-BE49-F238E27FC236}">
                <a16:creationId xmlns:a16="http://schemas.microsoft.com/office/drawing/2014/main" id="{76ADD679-68A7-A44E-B5D3-7C4E20DC1E78}"/>
              </a:ext>
            </a:extLst>
          </p:cNvPr>
          <p:cNvSpPr>
            <a:spLocks noGrp="1"/>
          </p:cNvSpPr>
          <p:nvPr>
            <p:ph type="dt" sz="half" idx="10"/>
          </p:nvPr>
        </p:nvSpPr>
        <p:spPr/>
        <p:txBody>
          <a:bodyPr/>
          <a:lstStyle/>
          <a:p>
            <a:endParaRPr lang="en-US"/>
          </a:p>
        </p:txBody>
      </p:sp>
      <p:sp>
        <p:nvSpPr>
          <p:cNvPr id="8" name="Footer Placeholder 7">
            <a:extLst>
              <a:ext uri="{FF2B5EF4-FFF2-40B4-BE49-F238E27FC236}">
                <a16:creationId xmlns:a16="http://schemas.microsoft.com/office/drawing/2014/main" id="{96307B8E-7447-534B-8359-FD439709D0D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0462F6A-1CCE-5E41-97A1-999B0A7D54E9}"/>
              </a:ext>
            </a:extLst>
          </p:cNvPr>
          <p:cNvSpPr>
            <a:spLocks noGrp="1"/>
          </p:cNvSpPr>
          <p:nvPr>
            <p:ph type="sldNum" sz="quarter" idx="12"/>
          </p:nvPr>
        </p:nvSpPr>
        <p:spPr/>
        <p:txBody>
          <a:bodyPr/>
          <a:lstStyle/>
          <a:p>
            <a:fld id="{48F63A3B-78C7-47BE-AE5E-E10140E04643}" type="slidenum">
              <a:rPr lang="en-US" smtClean="0"/>
              <a:pPr/>
              <a:t>‹#›</a:t>
            </a:fld>
            <a:endParaRPr lang="en-US"/>
          </a:p>
        </p:txBody>
      </p:sp>
    </p:spTree>
    <p:extLst>
      <p:ext uri="{BB962C8B-B14F-4D97-AF65-F5344CB8AC3E}">
        <p14:creationId xmlns:p14="http://schemas.microsoft.com/office/powerpoint/2010/main" val="1368126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image" Target="../media/image1.emf"/><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theme" Target="../theme/theme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207819" y="2"/>
            <a:ext cx="12399819" cy="6857999"/>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
        <p:nvSpPr>
          <p:cNvPr id="8" name="Rectangle 7"/>
          <p:cNvSpPr/>
          <p:nvPr userDrawn="1"/>
        </p:nvSpPr>
        <p:spPr>
          <a:xfrm>
            <a:off x="-207819" y="5614267"/>
            <a:ext cx="12399819" cy="1243733"/>
          </a:xfrm>
          <a:prstGeom prst="rect">
            <a:avLst/>
          </a:prstGeom>
          <a:solidFill>
            <a:schemeClr val="accent1">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
        <p:nvSpPr>
          <p:cNvPr id="10" name="Title Placeholder 1"/>
          <p:cNvSpPr>
            <a:spLocks noGrp="1"/>
          </p:cNvSpPr>
          <p:nvPr>
            <p:ph type="title"/>
          </p:nvPr>
        </p:nvSpPr>
        <p:spPr>
          <a:xfrm>
            <a:off x="658143" y="2608827"/>
            <a:ext cx="8979343" cy="2250988"/>
          </a:xfrm>
          <a:prstGeom prst="rect">
            <a:avLst/>
          </a:prstGeom>
          <a:noFill/>
          <a:effectLst>
            <a:outerShdw blurRad="596900" dist="241300" dir="4140000" sx="94000" sy="94000" algn="ctr" rotWithShape="0">
              <a:srgbClr val="000000">
                <a:alpha val="43137"/>
              </a:srgbClr>
            </a:outerShdw>
            <a:reflection stA="45000" endPos="0" dist="50800" dir="5400000" sy="-100000" algn="bl" rotWithShape="0"/>
          </a:effectLst>
        </p:spPr>
        <p:txBody>
          <a:bodyPr vert="horz" lIns="91440" tIns="45720" rIns="91440" bIns="45720" rtlCol="0" anchor="ctr">
            <a:noAutofit/>
          </a:bodyPr>
          <a:lstStyle/>
          <a:p>
            <a:r>
              <a:rPr lang="en-US"/>
              <a:t>Click to edit Master title style</a:t>
            </a:r>
          </a:p>
        </p:txBody>
      </p:sp>
      <p:pic>
        <p:nvPicPr>
          <p:cNvPr id="6" name="Picture 5"/>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10096501" y="5962777"/>
            <a:ext cx="1841500" cy="640843"/>
          </a:xfrm>
          <a:prstGeom prst="rect">
            <a:avLst/>
          </a:prstGeom>
        </p:spPr>
      </p:pic>
      <p:sp>
        <p:nvSpPr>
          <p:cNvPr id="9" name="Date Placeholder 3">
            <a:extLst>
              <a:ext uri="{FF2B5EF4-FFF2-40B4-BE49-F238E27FC236}">
                <a16:creationId xmlns:a16="http://schemas.microsoft.com/office/drawing/2014/main" id="{CBC6E2F6-92F6-4242-8C9D-185218C9F62D}"/>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bg1"/>
                </a:solidFill>
                <a:latin typeface="Arial" panose="020B0604020202020204" pitchFamily="34" charset="0"/>
                <a:cs typeface="Arial" panose="020B0604020202020204" pitchFamily="34" charset="0"/>
              </a:defRPr>
            </a:lvl1pPr>
          </a:lstStyle>
          <a:p>
            <a:endParaRPr lang="en-US"/>
          </a:p>
        </p:txBody>
      </p:sp>
      <p:sp>
        <p:nvSpPr>
          <p:cNvPr id="11" name="Footer Placeholder 4">
            <a:extLst>
              <a:ext uri="{FF2B5EF4-FFF2-40B4-BE49-F238E27FC236}">
                <a16:creationId xmlns:a16="http://schemas.microsoft.com/office/drawing/2014/main" id="{E23D9722-47E0-A64F-8AF9-49F787ACB0C9}"/>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bg1"/>
                </a:solidFill>
                <a:latin typeface="Arial" panose="020B0604020202020204" pitchFamily="34" charset="0"/>
                <a:cs typeface="Arial" panose="020B0604020202020204" pitchFamily="34" charset="0"/>
              </a:defRPr>
            </a:lvl1pPr>
          </a:lstStyle>
          <a:p>
            <a:endParaRPr lang="en-US"/>
          </a:p>
        </p:txBody>
      </p:sp>
      <p:sp>
        <p:nvSpPr>
          <p:cNvPr id="12" name="Slide Number Placeholder 5">
            <a:extLst>
              <a:ext uri="{FF2B5EF4-FFF2-40B4-BE49-F238E27FC236}">
                <a16:creationId xmlns:a16="http://schemas.microsoft.com/office/drawing/2014/main" id="{72CA5770-ED85-1646-B4EE-32B0EBF8F227}"/>
              </a:ext>
            </a:extLst>
          </p:cNvPr>
          <p:cNvSpPr>
            <a:spLocks noGrp="1"/>
          </p:cNvSpPr>
          <p:nvPr>
            <p:ph type="sldNum" sz="quarter" idx="4"/>
          </p:nvPr>
        </p:nvSpPr>
        <p:spPr>
          <a:xfrm>
            <a:off x="9637486" y="6356351"/>
            <a:ext cx="459015" cy="365125"/>
          </a:xfrm>
          <a:prstGeom prst="rect">
            <a:avLst/>
          </a:prstGeom>
        </p:spPr>
        <p:txBody>
          <a:bodyPr vert="horz" lIns="91440" tIns="45720" rIns="91440" bIns="45720" rtlCol="0" anchor="ctr"/>
          <a:lstStyle>
            <a:lvl1pPr algn="l">
              <a:defRPr sz="1200">
                <a:solidFill>
                  <a:schemeClr val="bg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1163924722"/>
      </p:ext>
    </p:extLst>
  </p:cSld>
  <p:clrMap bg1="lt1" tx1="dk1" bg2="lt2" tx2="dk2" accent1="accent1" accent2="accent2" accent3="accent3" accent4="accent4" accent5="accent5" accent6="accent6" hlink="hlink" folHlink="folHlink"/>
  <p:sldLayoutIdLst>
    <p:sldLayoutId id="2147483911" r:id="rId1"/>
    <p:sldLayoutId id="2147483912" r:id="rId2"/>
    <p:sldLayoutId id="2147483913" r:id="rId3"/>
    <p:sldLayoutId id="2147483914" r:id="rId4"/>
    <p:sldLayoutId id="2147483915" r:id="rId5"/>
    <p:sldLayoutId id="2147483916" r:id="rId6"/>
  </p:sldLayoutIdLst>
  <p:hf hdr="0"/>
  <p:txStyles>
    <p:titleStyle>
      <a:lvl1pPr algn="l" defTabSz="914377" rtl="0" eaLnBrk="1" latinLnBrk="0" hangingPunct="1">
        <a:lnSpc>
          <a:spcPct val="90000"/>
        </a:lnSpc>
        <a:spcBef>
          <a:spcPct val="0"/>
        </a:spcBef>
        <a:buNone/>
        <a:defRPr sz="8800" b="0" i="0" kern="1200">
          <a:solidFill>
            <a:schemeClr val="bg1"/>
          </a:solidFill>
          <a:latin typeface="Arial" panose="020B0604020202020204" pitchFamily="34" charset="0"/>
          <a:ea typeface="Arial" panose="020B0604020202020204" pitchFamily="34" charset="0"/>
          <a:cs typeface="Arial" panose="020B0604020202020204" pitchFamily="34" charset="0"/>
        </a:defRPr>
      </a:lvl1pPr>
    </p:titleStyle>
    <p:bodyStyle>
      <a:lvl1pPr marL="228594" indent="-228594" algn="l" defTabSz="914377"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4C1ABF4-B026-6E4D-9D63-F6F6EAC36639}"/>
              </a:ext>
            </a:extLst>
          </p:cNvPr>
          <p:cNvSpPr/>
          <p:nvPr userDrawn="1"/>
        </p:nvSpPr>
        <p:spPr>
          <a:xfrm>
            <a:off x="-207819" y="1"/>
            <a:ext cx="12399819" cy="6982691"/>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
        <p:nvSpPr>
          <p:cNvPr id="8" name="Rectangle 7">
            <a:extLst>
              <a:ext uri="{FF2B5EF4-FFF2-40B4-BE49-F238E27FC236}">
                <a16:creationId xmlns:a16="http://schemas.microsoft.com/office/drawing/2014/main" id="{6C519481-0135-FA4C-B6D7-024C6F04F2BE}"/>
              </a:ext>
            </a:extLst>
          </p:cNvPr>
          <p:cNvSpPr/>
          <p:nvPr userDrawn="1"/>
        </p:nvSpPr>
        <p:spPr>
          <a:xfrm>
            <a:off x="-207819" y="5614268"/>
            <a:ext cx="12399819" cy="1368425"/>
          </a:xfrm>
          <a:prstGeom prst="rect">
            <a:avLst/>
          </a:prstGeom>
          <a:solidFill>
            <a:schemeClr val="accent1">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6"/>
            <a:ext cx="10515600" cy="3409569"/>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bg1"/>
                </a:solidFill>
                <a:latin typeface="Arial" panose="020B0604020202020204" pitchFamily="34" charset="0"/>
                <a:cs typeface="Arial" panose="020B0604020202020204" pitchFamily="34" charset="0"/>
              </a:defRPr>
            </a:lvl1pPr>
          </a:lstStyle>
          <a:p>
            <a:endParaRPr lang="en-US"/>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bg1"/>
                </a:solidFill>
                <a:latin typeface="Arial" panose="020B0604020202020204" pitchFamily="34" charset="0"/>
                <a:cs typeface="Arial" panose="020B0604020202020204" pitchFamily="34" charset="0"/>
              </a:defRPr>
            </a:lvl1pPr>
          </a:lstStyle>
          <a:p>
            <a:endParaRPr lang="en-US"/>
          </a:p>
        </p:txBody>
      </p:sp>
      <p:sp>
        <p:nvSpPr>
          <p:cNvPr id="6" name="Slide Number Placeholder 5"/>
          <p:cNvSpPr>
            <a:spLocks noGrp="1"/>
          </p:cNvSpPr>
          <p:nvPr>
            <p:ph type="sldNum" sz="quarter" idx="4"/>
          </p:nvPr>
        </p:nvSpPr>
        <p:spPr>
          <a:xfrm>
            <a:off x="9637486" y="6356351"/>
            <a:ext cx="459015" cy="365125"/>
          </a:xfrm>
          <a:prstGeom prst="rect">
            <a:avLst/>
          </a:prstGeom>
        </p:spPr>
        <p:txBody>
          <a:bodyPr vert="horz" lIns="91440" tIns="45720" rIns="91440" bIns="45720" rtlCol="0" anchor="ctr"/>
          <a:lstStyle>
            <a:lvl1pPr algn="l">
              <a:defRPr sz="1200">
                <a:solidFill>
                  <a:schemeClr val="bg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pic>
        <p:nvPicPr>
          <p:cNvPr id="9" name="Picture 8" descr="Centers for Medicare &amp; Medicaid Services">
            <a:extLst>
              <a:ext uri="{FF2B5EF4-FFF2-40B4-BE49-F238E27FC236}">
                <a16:creationId xmlns:a16="http://schemas.microsoft.com/office/drawing/2014/main" id="{5BC368E9-7816-D44C-9671-092F8E3B9796}"/>
              </a:ext>
            </a:extLst>
          </p:cNvPr>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10096501" y="5962777"/>
            <a:ext cx="1841500" cy="640843"/>
          </a:xfrm>
          <a:prstGeom prst="rect">
            <a:avLst/>
          </a:prstGeom>
        </p:spPr>
      </p:pic>
    </p:spTree>
    <p:extLst>
      <p:ext uri="{BB962C8B-B14F-4D97-AF65-F5344CB8AC3E}">
        <p14:creationId xmlns:p14="http://schemas.microsoft.com/office/powerpoint/2010/main" val="4219174933"/>
      </p:ext>
    </p:extLst>
  </p:cSld>
  <p:clrMap bg1="lt1" tx1="dk1" bg2="lt2" tx2="dk2" accent1="accent1" accent2="accent2" accent3="accent3" accent4="accent4" accent5="accent5" accent6="accent6" hlink="hlink" folHlink="folHlink"/>
  <p:sldLayoutIdLst>
    <p:sldLayoutId id="2147483918" r:id="rId1"/>
    <p:sldLayoutId id="2147483919" r:id="rId2"/>
    <p:sldLayoutId id="2147483920" r:id="rId3"/>
    <p:sldLayoutId id="2147483921" r:id="rId4"/>
    <p:sldLayoutId id="2147483922" r:id="rId5"/>
  </p:sldLayoutIdLst>
  <p:hf hdr="0"/>
  <p:txStyles>
    <p:titleStyle>
      <a:lvl1pPr algn="l" defTabSz="914377" rtl="0" eaLnBrk="1" latinLnBrk="0" hangingPunct="1">
        <a:lnSpc>
          <a:spcPct val="90000"/>
        </a:lnSpc>
        <a:spcBef>
          <a:spcPct val="0"/>
        </a:spcBef>
        <a:buNone/>
        <a:defRPr sz="4400" kern="1200">
          <a:solidFill>
            <a:schemeClr val="bg1"/>
          </a:solidFill>
          <a:latin typeface="Arial" panose="020B0604020202020204" pitchFamily="34" charset="0"/>
          <a:ea typeface="+mj-ea"/>
          <a:cs typeface="Arial" panose="020B0604020202020204" pitchFamily="34" charset="0"/>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bg1"/>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bg1"/>
          </a:solidFill>
          <a:latin typeface="Arial" panose="020B0604020202020204" pitchFamily="34" charset="0"/>
          <a:ea typeface="+mn-ea"/>
          <a:cs typeface="Arial" panose="020B0604020202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bg1"/>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mailto:MES.Certification@cms.hhs.gov"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www.medicaid.gov/medicaid/data-systems/certification/streamlined-modular-certification/index.html"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5" Type="http://schemas.openxmlformats.org/officeDocument/2006/relationships/hyperlink" Target="https://www.medicaid.gov/medicaid/data-and-systems/downloads/mes-testing-guidance-framework.pdf" TargetMode="External"/><Relationship Id="rId4" Type="http://schemas.openxmlformats.org/officeDocument/2006/relationships/hyperlink" Target="https://cmsgov.github.io/CMCS-DSG-DSS-Certification/" TargetMode="External"/></Relationships>
</file>

<file path=ppt/slides/_rels/slide3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4.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DF54E-5534-48C9-8813-F7FA7A9C6583}"/>
              </a:ext>
            </a:extLst>
          </p:cNvPr>
          <p:cNvSpPr>
            <a:spLocks noGrp="1"/>
          </p:cNvSpPr>
          <p:nvPr>
            <p:ph type="title"/>
          </p:nvPr>
        </p:nvSpPr>
        <p:spPr>
          <a:xfrm>
            <a:off x="832874" y="2083917"/>
            <a:ext cx="10840966" cy="2250988"/>
          </a:xfrm>
        </p:spPr>
        <p:txBody>
          <a:bodyPr>
            <a:noAutofit/>
          </a:bodyPr>
          <a:lstStyle/>
          <a:p>
            <a:r>
              <a:rPr lang="en-US" sz="4400" dirty="0"/>
              <a:t>Streamlined Modular Certification Kickoff</a:t>
            </a:r>
            <a:br>
              <a:rPr lang="en-US" sz="4400" dirty="0"/>
            </a:br>
            <a:r>
              <a:rPr lang="en-US" sz="4400" dirty="0"/>
              <a:t>[State] [System Name]</a:t>
            </a:r>
          </a:p>
        </p:txBody>
      </p:sp>
      <p:sp>
        <p:nvSpPr>
          <p:cNvPr id="9" name="Text Placeholder 8">
            <a:extLst>
              <a:ext uri="{FF2B5EF4-FFF2-40B4-BE49-F238E27FC236}">
                <a16:creationId xmlns:a16="http://schemas.microsoft.com/office/drawing/2014/main" id="{BF828824-FD88-ED40-7FB6-46841A773EE9}"/>
              </a:ext>
            </a:extLst>
          </p:cNvPr>
          <p:cNvSpPr>
            <a:spLocks noGrp="1"/>
          </p:cNvSpPr>
          <p:nvPr>
            <p:ph type="body" sz="quarter" idx="13"/>
          </p:nvPr>
        </p:nvSpPr>
        <p:spPr>
          <a:xfrm>
            <a:off x="832874" y="4334905"/>
            <a:ext cx="8979343" cy="1151660"/>
          </a:xfrm>
        </p:spPr>
        <p:txBody>
          <a:bodyPr/>
          <a:lstStyle/>
          <a:p>
            <a:r>
              <a:rPr lang="en-US" sz="2000" b="1" dirty="0"/>
              <a:t>Module Type:  </a:t>
            </a:r>
            <a:r>
              <a:rPr lang="en-US" sz="2000" dirty="0"/>
              <a:t>[Spell out the module type]</a:t>
            </a:r>
          </a:p>
          <a:p>
            <a:r>
              <a:rPr lang="en-US" sz="2000" b="1" dirty="0"/>
              <a:t>Certification Manager</a:t>
            </a:r>
            <a:r>
              <a:rPr lang="en-US" sz="2000" dirty="0"/>
              <a:t>: [CM Name]</a:t>
            </a:r>
          </a:p>
          <a:p>
            <a:endParaRPr lang="en-US" sz="2000" dirty="0"/>
          </a:p>
        </p:txBody>
      </p:sp>
    </p:spTree>
    <p:extLst>
      <p:ext uri="{BB962C8B-B14F-4D97-AF65-F5344CB8AC3E}">
        <p14:creationId xmlns:p14="http://schemas.microsoft.com/office/powerpoint/2010/main" val="2684037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10103FE-EB51-4CB2-8D0E-2119D6A16DB5}"/>
              </a:ext>
            </a:extLst>
          </p:cNvPr>
          <p:cNvSpPr>
            <a:spLocks noGrp="1"/>
          </p:cNvSpPr>
          <p:nvPr>
            <p:ph type="ctrTitle"/>
          </p:nvPr>
        </p:nvSpPr>
        <p:spPr>
          <a:xfrm>
            <a:off x="928255" y="441383"/>
            <a:ext cx="9144000" cy="66941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sz="3750"/>
              <a:t>Conditions for Enhanced Funding</a:t>
            </a:r>
            <a:endParaRPr lang="en-US" sz="3750" strike="sngStrike">
              <a:solidFill>
                <a:srgbClr val="FF0000"/>
              </a:solidFill>
            </a:endParaRPr>
          </a:p>
        </p:txBody>
      </p:sp>
      <p:sp>
        <p:nvSpPr>
          <p:cNvPr id="2" name="Text Placeholder 1">
            <a:extLst>
              <a:ext uri="{FF2B5EF4-FFF2-40B4-BE49-F238E27FC236}">
                <a16:creationId xmlns:a16="http://schemas.microsoft.com/office/drawing/2014/main" id="{9033AECB-7663-C2C7-6443-1AC367EE73B4}"/>
              </a:ext>
            </a:extLst>
          </p:cNvPr>
          <p:cNvSpPr>
            <a:spLocks noGrp="1"/>
          </p:cNvSpPr>
          <p:nvPr>
            <p:ph type="body" sz="quarter" idx="10"/>
          </p:nvPr>
        </p:nvSpPr>
        <p:spPr>
          <a:xfrm>
            <a:off x="928254" y="1313847"/>
            <a:ext cx="9785053" cy="3922296"/>
          </a:xfrm>
        </p:spPr>
        <p:txBody>
          <a:bodyPr/>
          <a:lstStyle/>
          <a:p>
            <a:pPr marL="285750" indent="-285750">
              <a:buFont typeface="Arial" panose="020B0604020202020204" pitchFamily="34" charset="0"/>
              <a:buChar char="•"/>
            </a:pPr>
            <a:r>
              <a:rPr lang="en-US" sz="2000" dirty="0"/>
              <a:t>Identify Applicable CEF:</a:t>
            </a:r>
          </a:p>
          <a:p>
            <a:pPr marL="742950" lvl="1" indent="-285750">
              <a:lnSpc>
                <a:spcPct val="100000"/>
              </a:lnSpc>
              <a:buFont typeface="Calibri" panose="020F0502020204030204" pitchFamily="34" charset="0"/>
              <a:buChar char="–"/>
            </a:pPr>
            <a:r>
              <a:rPr lang="en-US" sz="1800" dirty="0">
                <a:latin typeface="Arial" panose="020B0604020202020204" pitchFamily="34" charset="0"/>
                <a:cs typeface="Arial" panose="020B0604020202020204" pitchFamily="34" charset="0"/>
              </a:rPr>
              <a:t>Determine which CEF apply to the system</a:t>
            </a:r>
          </a:p>
          <a:p>
            <a:pPr marL="742950" lvl="1" indent="-285750">
              <a:lnSpc>
                <a:spcPct val="100000"/>
              </a:lnSpc>
              <a:buFont typeface="Calibri" panose="020F0502020204030204" pitchFamily="34" charset="0"/>
              <a:buChar char="–"/>
            </a:pPr>
            <a:r>
              <a:rPr lang="en-US" sz="1800" dirty="0">
                <a:latin typeface="Arial" panose="020B0604020202020204" pitchFamily="34" charset="0"/>
                <a:cs typeface="Arial" panose="020B0604020202020204" pitchFamily="34" charset="0"/>
              </a:rPr>
              <a:t>Provide detailed explanations for non-applicable CEF in ORR and CR columns in the SMC Intake Form</a:t>
            </a:r>
          </a:p>
          <a:p>
            <a:pPr marL="285750" indent="-285750">
              <a:lnSpc>
                <a:spcPct val="100000"/>
              </a:lnSpc>
              <a:buFont typeface="Arial" panose="020B0604020202020204" pitchFamily="34" charset="0"/>
              <a:buChar char="•"/>
            </a:pPr>
            <a:r>
              <a:rPr lang="en-US" sz="2000" dirty="0"/>
              <a:t>Attest to Compliance:</a:t>
            </a:r>
          </a:p>
          <a:p>
            <a:pPr marL="742950" lvl="1" indent="-285750">
              <a:lnSpc>
                <a:spcPct val="100000"/>
              </a:lnSpc>
              <a:buFont typeface="Calibri" panose="020F0502020204030204" pitchFamily="34" charset="0"/>
              <a:buChar char="–"/>
            </a:pPr>
            <a:r>
              <a:rPr lang="en-US" sz="1800" dirty="0">
                <a:latin typeface="Arial" panose="020B0604020202020204" pitchFamily="34" charset="0"/>
                <a:cs typeface="Arial" panose="020B0604020202020204" pitchFamily="34" charset="0"/>
              </a:rPr>
              <a:t>State must attest that the system complies with all applicable CEF as per </a:t>
            </a:r>
            <a:br>
              <a:rPr lang="en-US" sz="1800" dirty="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42 CFR §433.112</a:t>
            </a:r>
          </a:p>
          <a:p>
            <a:pPr marL="742950" lvl="1" indent="-285750">
              <a:lnSpc>
                <a:spcPct val="100000"/>
              </a:lnSpc>
              <a:buFont typeface="Calibri" panose="020F0502020204030204" pitchFamily="34" charset="0"/>
              <a:buChar char="–"/>
            </a:pPr>
            <a:r>
              <a:rPr lang="en-US" sz="1800" dirty="0">
                <a:latin typeface="Arial" panose="020B0604020202020204" pitchFamily="34" charset="0"/>
                <a:cs typeface="Arial" panose="020B0604020202020204" pitchFamily="34" charset="0"/>
              </a:rPr>
              <a:t>Ensure ongoing compliance with Medicaid program standards, laws, and regulations</a:t>
            </a:r>
          </a:p>
          <a:p>
            <a:pPr marL="285750" indent="-285750">
              <a:buFont typeface="Arial" panose="020B0604020202020204" pitchFamily="34" charset="0"/>
              <a:buChar char="•"/>
            </a:pPr>
            <a:r>
              <a:rPr lang="en-US" sz="2000" dirty="0"/>
              <a:t>Provide Evidence and Documentation:</a:t>
            </a:r>
          </a:p>
          <a:p>
            <a:pPr marL="742950" lvl="1" indent="-285750">
              <a:lnSpc>
                <a:spcPct val="100000"/>
              </a:lnSpc>
              <a:buFont typeface="Calibri" panose="020F0502020204030204" pitchFamily="34" charset="0"/>
              <a:buChar char="–"/>
            </a:pPr>
            <a:r>
              <a:rPr lang="en-US" sz="1800" dirty="0">
                <a:latin typeface="Arial" panose="020B0604020202020204" pitchFamily="34" charset="0"/>
                <a:cs typeface="Arial" panose="020B0604020202020204" pitchFamily="34" charset="0"/>
              </a:rPr>
              <a:t>CEF do not require demonstrations </a:t>
            </a:r>
          </a:p>
          <a:p>
            <a:pPr marL="742950" lvl="1" indent="-285750">
              <a:lnSpc>
                <a:spcPct val="100000"/>
              </a:lnSpc>
              <a:buFont typeface="Calibri" panose="020F0502020204030204" pitchFamily="34" charset="0"/>
              <a:buChar char="–"/>
            </a:pPr>
            <a:r>
              <a:rPr lang="en-US" sz="1800" dirty="0">
                <a:latin typeface="Arial" panose="020B0604020202020204" pitchFamily="34" charset="0"/>
                <a:cs typeface="Arial" panose="020B0604020202020204" pitchFamily="34" charset="0"/>
              </a:rPr>
              <a:t>Reference the MES Certification Repository for CEF examples, required evidence, and corresponding metric.</a:t>
            </a:r>
          </a:p>
        </p:txBody>
      </p:sp>
      <p:sp>
        <p:nvSpPr>
          <p:cNvPr id="3" name="Slide Number Placeholder 2">
            <a:extLst>
              <a:ext uri="{FF2B5EF4-FFF2-40B4-BE49-F238E27FC236}">
                <a16:creationId xmlns:a16="http://schemas.microsoft.com/office/drawing/2014/main" id="{1CE374F1-6ACB-47F0-A40C-0416A081BD4D}"/>
              </a:ext>
            </a:extLst>
          </p:cNvPr>
          <p:cNvSpPr>
            <a:spLocks noGrp="1"/>
          </p:cNvSpPr>
          <p:nvPr>
            <p:ph type="sldNum" sz="quarter" idx="4"/>
          </p:nvPr>
        </p:nvSpPr>
        <p:spPr/>
        <p:txBody>
          <a:bodyPr/>
          <a:lstStyle/>
          <a:p>
            <a:fld id="{295008BC-DA31-4D19-837B-EFA4386B05F5}" type="slidenum">
              <a:rPr lang="en-US" smtClean="0"/>
              <a:t>10</a:t>
            </a:fld>
            <a:endParaRPr lang="en-US"/>
          </a:p>
        </p:txBody>
      </p:sp>
    </p:spTree>
    <p:extLst>
      <p:ext uri="{BB962C8B-B14F-4D97-AF65-F5344CB8AC3E}">
        <p14:creationId xmlns:p14="http://schemas.microsoft.com/office/powerpoint/2010/main" val="19501620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D60D9C0-9AA9-5EED-73E2-C2548ABEADD3}"/>
              </a:ext>
            </a:extLst>
          </p:cNvPr>
          <p:cNvSpPr>
            <a:spLocks noGrp="1"/>
          </p:cNvSpPr>
          <p:nvPr>
            <p:ph type="ctrTitle"/>
          </p:nvPr>
        </p:nvSpPr>
        <p:spPr>
          <a:xfrm>
            <a:off x="928255" y="441383"/>
            <a:ext cx="9144000" cy="66941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sz="3750"/>
              <a:t>CMS-Required Outcomes </a:t>
            </a:r>
          </a:p>
        </p:txBody>
      </p:sp>
      <p:sp>
        <p:nvSpPr>
          <p:cNvPr id="2" name="Text Placeholder 1">
            <a:extLst>
              <a:ext uri="{FF2B5EF4-FFF2-40B4-BE49-F238E27FC236}">
                <a16:creationId xmlns:a16="http://schemas.microsoft.com/office/drawing/2014/main" id="{CAC8D364-EAF7-A9FB-40BC-50B9712020E3}"/>
              </a:ext>
            </a:extLst>
          </p:cNvPr>
          <p:cNvSpPr>
            <a:spLocks noGrp="1"/>
          </p:cNvSpPr>
          <p:nvPr>
            <p:ph type="body" sz="quarter" idx="10"/>
          </p:nvPr>
        </p:nvSpPr>
        <p:spPr>
          <a:xfrm>
            <a:off x="928254" y="1313847"/>
            <a:ext cx="10771055" cy="3922296"/>
          </a:xfrm>
        </p:spPr>
        <p:txBody>
          <a:bodyPr/>
          <a:lstStyle/>
          <a:p>
            <a:pPr>
              <a:lnSpc>
                <a:spcPct val="100000"/>
              </a:lnSpc>
            </a:pPr>
            <a:r>
              <a:rPr lang="en-US" sz="2400" dirty="0">
                <a:latin typeface="Arial" panose="020B0604020202020204" pitchFamily="34" charset="0"/>
                <a:cs typeface="Arial" panose="020B0604020202020204" pitchFamily="34" charset="0"/>
              </a:rPr>
              <a:t>Based on statutory or regulatory requirements</a:t>
            </a:r>
          </a:p>
          <a:p>
            <a:pPr>
              <a:lnSpc>
                <a:spcPct val="100000"/>
              </a:lnSpc>
            </a:pPr>
            <a:r>
              <a:rPr lang="en-US" sz="2400" dirty="0">
                <a:latin typeface="Arial" panose="020B0604020202020204" pitchFamily="34" charset="0"/>
                <a:cs typeface="Arial" panose="020B0604020202020204" pitchFamily="34" charset="0"/>
              </a:rPr>
              <a:t>Ensure efficient, economical, and effective Medicaid program administration</a:t>
            </a:r>
          </a:p>
          <a:p>
            <a:pPr>
              <a:lnSpc>
                <a:spcPct val="100000"/>
              </a:lnSpc>
            </a:pPr>
            <a:r>
              <a:rPr lang="en-US" sz="2400" dirty="0">
                <a:latin typeface="Arial" panose="020B0604020202020204" pitchFamily="34" charset="0"/>
                <a:cs typeface="Arial" panose="020B0604020202020204" pitchFamily="34" charset="0"/>
              </a:rPr>
              <a:t>Should be treated as requirements</a:t>
            </a:r>
          </a:p>
          <a:p>
            <a:pPr>
              <a:lnSpc>
                <a:spcPct val="100000"/>
              </a:lnSpc>
            </a:pPr>
            <a:r>
              <a:rPr lang="en-US" sz="2400" dirty="0"/>
              <a:t>SMC Intake Form:</a:t>
            </a:r>
          </a:p>
          <a:p>
            <a:pPr lvl="1">
              <a:lnSpc>
                <a:spcPct val="100000"/>
              </a:lnSpc>
              <a:buFont typeface="Calibri" panose="020F0502020204030204" pitchFamily="34" charset="0"/>
              <a:buChar char="–"/>
            </a:pPr>
            <a:r>
              <a:rPr lang="en-US" sz="2000" dirty="0">
                <a:latin typeface="Arial" panose="020B0604020202020204" pitchFamily="34" charset="0"/>
                <a:cs typeface="Arial" panose="020B0604020202020204" pitchFamily="34" charset="0"/>
              </a:rPr>
              <a:t>List all CMS-required outcomes for the specific module type(s) in the SMC Intake Form</a:t>
            </a:r>
          </a:p>
          <a:p>
            <a:pPr lvl="1">
              <a:lnSpc>
                <a:spcPct val="100000"/>
              </a:lnSpc>
              <a:buFont typeface="Calibri" panose="020F0502020204030204" pitchFamily="34" charset="0"/>
              <a:buChar char="–"/>
            </a:pPr>
            <a:r>
              <a:rPr lang="en-US" sz="2000" dirty="0">
                <a:latin typeface="Arial" panose="020B0604020202020204" pitchFamily="34" charset="0"/>
                <a:cs typeface="Arial" panose="020B0604020202020204" pitchFamily="34" charset="0"/>
              </a:rPr>
              <a:t>Provide explanations for non-applicable outcomes in ORR and CR columns</a:t>
            </a:r>
          </a:p>
          <a:p>
            <a:pPr lvl="1">
              <a:lnSpc>
                <a:spcPct val="100000"/>
              </a:lnSpc>
              <a:buFont typeface="Calibri" panose="020F0502020204030204" pitchFamily="34" charset="0"/>
              <a:buChar char="–"/>
            </a:pPr>
            <a:r>
              <a:rPr lang="en-US" sz="2000" dirty="0">
                <a:latin typeface="Arial" panose="020B0604020202020204" pitchFamily="34" charset="0"/>
                <a:cs typeface="Arial" panose="020B0604020202020204" pitchFamily="34" charset="0"/>
              </a:rPr>
              <a:t>Refer to the MES Certification Repository for a complete list of CMS-required outcomes</a:t>
            </a:r>
          </a:p>
        </p:txBody>
      </p:sp>
      <p:sp>
        <p:nvSpPr>
          <p:cNvPr id="3" name="Slide Number Placeholder 2">
            <a:extLst>
              <a:ext uri="{FF2B5EF4-FFF2-40B4-BE49-F238E27FC236}">
                <a16:creationId xmlns:a16="http://schemas.microsoft.com/office/drawing/2014/main" id="{B92F907D-309A-80F8-EFA6-B41617855691}"/>
              </a:ext>
            </a:extLst>
          </p:cNvPr>
          <p:cNvSpPr>
            <a:spLocks noGrp="1"/>
          </p:cNvSpPr>
          <p:nvPr>
            <p:ph type="sldNum" sz="quarter" idx="4"/>
          </p:nvPr>
        </p:nvSpPr>
        <p:spPr/>
        <p:txBody>
          <a:bodyPr/>
          <a:lstStyle/>
          <a:p>
            <a:fld id="{295008BC-DA31-4D19-837B-EFA4386B05F5}" type="slidenum">
              <a:rPr lang="en-US" smtClean="0"/>
              <a:t>11</a:t>
            </a:fld>
            <a:endParaRPr lang="en-US"/>
          </a:p>
        </p:txBody>
      </p:sp>
    </p:spTree>
    <p:extLst>
      <p:ext uri="{BB962C8B-B14F-4D97-AF65-F5344CB8AC3E}">
        <p14:creationId xmlns:p14="http://schemas.microsoft.com/office/powerpoint/2010/main" val="31575009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10103FE-EB51-4CB2-8D0E-2119D6A16DB5}"/>
              </a:ext>
            </a:extLst>
          </p:cNvPr>
          <p:cNvSpPr>
            <a:spLocks noGrp="1"/>
          </p:cNvSpPr>
          <p:nvPr>
            <p:ph type="ctrTitle"/>
          </p:nvPr>
        </p:nvSpPr>
        <p:spPr>
          <a:xfrm>
            <a:off x="928255" y="441383"/>
            <a:ext cx="9144000" cy="66941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sz="3750"/>
              <a:t>State-Specific Outcomes </a:t>
            </a:r>
          </a:p>
        </p:txBody>
      </p:sp>
      <p:sp>
        <p:nvSpPr>
          <p:cNvPr id="2" name="Text Placeholder 1">
            <a:extLst>
              <a:ext uri="{FF2B5EF4-FFF2-40B4-BE49-F238E27FC236}">
                <a16:creationId xmlns:a16="http://schemas.microsoft.com/office/drawing/2014/main" id="{4148A767-3D95-1195-A316-6253BA860382}"/>
              </a:ext>
            </a:extLst>
          </p:cNvPr>
          <p:cNvSpPr>
            <a:spLocks noGrp="1"/>
          </p:cNvSpPr>
          <p:nvPr>
            <p:ph type="body" sz="quarter" idx="10"/>
          </p:nvPr>
        </p:nvSpPr>
        <p:spPr>
          <a:xfrm>
            <a:off x="928255" y="1313847"/>
            <a:ext cx="9743920" cy="3922296"/>
          </a:xfrm>
        </p:spPr>
        <p:txBody>
          <a:bodyPr/>
          <a:lstStyle/>
          <a:p>
            <a:pPr>
              <a:lnSpc>
                <a:spcPct val="100000"/>
              </a:lnSpc>
            </a:pPr>
            <a:r>
              <a:rPr lang="en-US" sz="2400">
                <a:latin typeface="Arial" panose="020B0604020202020204" pitchFamily="34" charset="0"/>
                <a:cs typeface="Arial" panose="020B0604020202020204" pitchFamily="34" charset="0"/>
              </a:rPr>
              <a:t>Address improvements not covered by CMS-required outcomes</a:t>
            </a:r>
          </a:p>
          <a:p>
            <a:pPr>
              <a:lnSpc>
                <a:spcPct val="100000"/>
              </a:lnSpc>
            </a:pPr>
            <a:r>
              <a:rPr lang="en-US" sz="2400">
                <a:latin typeface="Arial" panose="020B0604020202020204" pitchFamily="34" charset="0"/>
                <a:cs typeface="Arial" panose="020B0604020202020204" pitchFamily="34" charset="0"/>
              </a:rPr>
              <a:t>Reflect unique state circumstances</a:t>
            </a:r>
          </a:p>
          <a:p>
            <a:pPr>
              <a:lnSpc>
                <a:spcPct val="100000"/>
              </a:lnSpc>
            </a:pPr>
            <a:r>
              <a:rPr lang="en-US" sz="2400">
                <a:latin typeface="Arial" panose="020B0604020202020204" pitchFamily="34" charset="0"/>
                <a:cs typeface="Arial" panose="020B0604020202020204" pitchFamily="34" charset="0"/>
              </a:rPr>
              <a:t>Specific to the state’s IT investment</a:t>
            </a:r>
          </a:p>
          <a:p>
            <a:pPr>
              <a:lnSpc>
                <a:spcPct val="100000"/>
              </a:lnSpc>
            </a:pPr>
            <a:r>
              <a:rPr lang="en-US" sz="2400">
                <a:latin typeface="Arial" panose="020B0604020202020204" pitchFamily="34" charset="0"/>
                <a:cs typeface="Arial" panose="020B0604020202020204" pitchFamily="34" charset="0"/>
              </a:rPr>
              <a:t>Demonstrate progress toward state goals and show benefit to the Medicaid program</a:t>
            </a:r>
          </a:p>
          <a:p>
            <a:pPr>
              <a:lnSpc>
                <a:spcPct val="100000"/>
              </a:lnSpc>
            </a:pPr>
            <a:endParaRPr lang="en-US"/>
          </a:p>
        </p:txBody>
      </p:sp>
      <p:sp>
        <p:nvSpPr>
          <p:cNvPr id="3" name="Slide Number Placeholder 2">
            <a:extLst>
              <a:ext uri="{FF2B5EF4-FFF2-40B4-BE49-F238E27FC236}">
                <a16:creationId xmlns:a16="http://schemas.microsoft.com/office/drawing/2014/main" id="{1CE374F1-6ACB-47F0-A40C-0416A081BD4D}"/>
              </a:ext>
            </a:extLst>
          </p:cNvPr>
          <p:cNvSpPr>
            <a:spLocks noGrp="1"/>
          </p:cNvSpPr>
          <p:nvPr>
            <p:ph type="sldNum" sz="quarter" idx="4"/>
          </p:nvPr>
        </p:nvSpPr>
        <p:spPr/>
        <p:txBody>
          <a:bodyPr/>
          <a:lstStyle/>
          <a:p>
            <a:fld id="{295008BC-DA31-4D19-837B-EFA4386B05F5}" type="slidenum">
              <a:rPr lang="en-US" smtClean="0"/>
              <a:t>12</a:t>
            </a:fld>
            <a:endParaRPr lang="en-US"/>
          </a:p>
        </p:txBody>
      </p:sp>
    </p:spTree>
    <p:extLst>
      <p:ext uri="{BB962C8B-B14F-4D97-AF65-F5344CB8AC3E}">
        <p14:creationId xmlns:p14="http://schemas.microsoft.com/office/powerpoint/2010/main" val="16173353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10103FE-EB51-4CB2-8D0E-2119D6A16DB5}"/>
              </a:ext>
            </a:extLst>
          </p:cNvPr>
          <p:cNvSpPr>
            <a:spLocks noGrp="1"/>
          </p:cNvSpPr>
          <p:nvPr>
            <p:ph type="ctrTitle"/>
          </p:nvPr>
        </p:nvSpPr>
        <p:spPr>
          <a:xfrm>
            <a:off x="928255" y="441383"/>
            <a:ext cx="9144000" cy="66941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sz="3750"/>
              <a:t>Metrics</a:t>
            </a:r>
          </a:p>
        </p:txBody>
      </p:sp>
      <p:sp>
        <p:nvSpPr>
          <p:cNvPr id="2" name="Text Placeholder 1">
            <a:extLst>
              <a:ext uri="{FF2B5EF4-FFF2-40B4-BE49-F238E27FC236}">
                <a16:creationId xmlns:a16="http://schemas.microsoft.com/office/drawing/2014/main" id="{F7D5E14A-D1B0-B865-288B-AE6CD7765249}"/>
              </a:ext>
            </a:extLst>
          </p:cNvPr>
          <p:cNvSpPr>
            <a:spLocks noGrp="1"/>
          </p:cNvSpPr>
          <p:nvPr>
            <p:ph type="body" sz="quarter" idx="10"/>
          </p:nvPr>
        </p:nvSpPr>
        <p:spPr>
          <a:xfrm>
            <a:off x="928255" y="1110797"/>
            <a:ext cx="10628746" cy="3922296"/>
          </a:xfrm>
        </p:spPr>
        <p:txBody>
          <a:bodyPr/>
          <a:lstStyle/>
          <a:p>
            <a:pPr>
              <a:lnSpc>
                <a:spcPct val="100000"/>
              </a:lnSpc>
            </a:pPr>
            <a:r>
              <a:rPr lang="en-US" sz="2000" dirty="0"/>
              <a:t>Importance:</a:t>
            </a:r>
          </a:p>
          <a:p>
            <a:pPr lvl="1">
              <a:lnSpc>
                <a:spcPct val="100000"/>
              </a:lnSpc>
              <a:buFont typeface="Calibri" panose="020F0502020204030204" pitchFamily="34" charset="0"/>
              <a:buChar char="–"/>
            </a:pPr>
            <a:r>
              <a:rPr lang="en-US" sz="1800" dirty="0">
                <a:latin typeface="Arial" panose="020B0604020202020204" pitchFamily="34" charset="0"/>
                <a:cs typeface="Arial" panose="020B0604020202020204" pitchFamily="34" charset="0"/>
              </a:rPr>
              <a:t>Enhance transparency and accountability of IT solutions</a:t>
            </a:r>
          </a:p>
          <a:p>
            <a:pPr lvl="1">
              <a:lnSpc>
                <a:spcPct val="100000"/>
              </a:lnSpc>
              <a:buFont typeface="Calibri" panose="020F0502020204030204" pitchFamily="34" charset="0"/>
              <a:buChar char="–"/>
            </a:pPr>
            <a:r>
              <a:rPr lang="en-US" sz="1800" dirty="0">
                <a:latin typeface="Arial" panose="020B0604020202020204" pitchFamily="34" charset="0"/>
                <a:cs typeface="Arial" panose="020B0604020202020204" pitchFamily="34" charset="0"/>
              </a:rPr>
              <a:t>Provide early insight into program evaluation and opportunities for improvement</a:t>
            </a:r>
          </a:p>
          <a:p>
            <a:pPr>
              <a:lnSpc>
                <a:spcPct val="100000"/>
              </a:lnSpc>
              <a:spcBef>
                <a:spcPts val="600"/>
              </a:spcBef>
            </a:pPr>
            <a:r>
              <a:rPr lang="en-US" sz="2000" dirty="0"/>
              <a:t>Requirements:</a:t>
            </a:r>
          </a:p>
          <a:p>
            <a:pPr lvl="1">
              <a:lnSpc>
                <a:spcPct val="100000"/>
              </a:lnSpc>
              <a:buFont typeface="Calibri" panose="020F0502020204030204" pitchFamily="34" charset="0"/>
              <a:buChar char="–"/>
            </a:pPr>
            <a:r>
              <a:rPr lang="en-US" sz="1800" dirty="0">
                <a:latin typeface="Arial" panose="020B0604020202020204" pitchFamily="34" charset="0"/>
                <a:cs typeface="Arial" panose="020B0604020202020204" pitchFamily="34" charset="0"/>
              </a:rPr>
              <a:t>Report system performance metrics as a condition for enhanced funding (42 CFR §433.112(b)(15))</a:t>
            </a:r>
          </a:p>
          <a:p>
            <a:pPr lvl="1">
              <a:lnSpc>
                <a:spcPct val="100000"/>
              </a:lnSpc>
              <a:buFont typeface="Calibri" panose="020F0502020204030204" pitchFamily="34" charset="0"/>
              <a:buChar char="–"/>
            </a:pPr>
            <a:r>
              <a:rPr lang="en-US" sz="1800" dirty="0">
                <a:latin typeface="Arial" panose="020B0604020202020204" pitchFamily="34" charset="0"/>
                <a:cs typeface="Arial" panose="020B0604020202020204" pitchFamily="34" charset="0"/>
              </a:rPr>
              <a:t>Submit metrics in the appropriate certification folder in CMS Box</a:t>
            </a:r>
          </a:p>
          <a:p>
            <a:pPr lvl="1">
              <a:lnSpc>
                <a:spcPct val="100000"/>
              </a:lnSpc>
              <a:buFont typeface="Calibri" panose="020F0502020204030204" pitchFamily="34" charset="0"/>
              <a:buChar char="–"/>
            </a:pPr>
            <a:r>
              <a:rPr lang="en-US" sz="1800" dirty="0">
                <a:latin typeface="Arial" panose="020B0604020202020204" pitchFamily="34" charset="0"/>
                <a:cs typeface="Arial" panose="020B0604020202020204" pitchFamily="34" charset="0"/>
              </a:rPr>
              <a:t>Continue reporting metrics from go-live and throughout the system's lifecycle in the appropriate metric folder in CMS Box, along with including it with the OAPD submission</a:t>
            </a:r>
          </a:p>
          <a:p>
            <a:pPr>
              <a:lnSpc>
                <a:spcPct val="100000"/>
              </a:lnSpc>
              <a:spcBef>
                <a:spcPts val="600"/>
              </a:spcBef>
            </a:pPr>
            <a:r>
              <a:rPr lang="en-US" sz="2000" dirty="0"/>
              <a:t>Updates:</a:t>
            </a:r>
          </a:p>
          <a:p>
            <a:pPr lvl="1">
              <a:lnSpc>
                <a:spcPct val="100000"/>
              </a:lnSpc>
              <a:buFont typeface="Calibri" panose="020F0502020204030204" pitchFamily="34" charset="0"/>
              <a:buChar char="–"/>
            </a:pPr>
            <a:r>
              <a:rPr lang="en-US" sz="1800" dirty="0">
                <a:latin typeface="Arial" panose="020B0604020202020204" pitchFamily="34" charset="0"/>
                <a:cs typeface="Arial" panose="020B0604020202020204" pitchFamily="34" charset="0"/>
              </a:rPr>
              <a:t>Metrics and outcomes may change over the course of the project due to program needs or other changes</a:t>
            </a:r>
          </a:p>
          <a:p>
            <a:pPr lvl="1">
              <a:lnSpc>
                <a:spcPct val="100000"/>
              </a:lnSpc>
              <a:buFont typeface="Calibri" panose="020F0502020204030204" pitchFamily="34" charset="0"/>
              <a:buChar char="–"/>
            </a:pPr>
            <a:r>
              <a:rPr lang="en-US" sz="1800" dirty="0">
                <a:latin typeface="Arial" panose="020B0604020202020204" pitchFamily="34" charset="0"/>
                <a:cs typeface="Arial" panose="020B0604020202020204" pitchFamily="34" charset="0"/>
              </a:rPr>
              <a:t>Discuss updates with the CMS State Officer and submit an APD-Update if necessary</a:t>
            </a:r>
          </a:p>
        </p:txBody>
      </p:sp>
      <p:sp>
        <p:nvSpPr>
          <p:cNvPr id="3" name="Slide Number Placeholder 2">
            <a:extLst>
              <a:ext uri="{FF2B5EF4-FFF2-40B4-BE49-F238E27FC236}">
                <a16:creationId xmlns:a16="http://schemas.microsoft.com/office/drawing/2014/main" id="{1CE374F1-6ACB-47F0-A40C-0416A081BD4D}"/>
              </a:ext>
            </a:extLst>
          </p:cNvPr>
          <p:cNvSpPr>
            <a:spLocks noGrp="1"/>
          </p:cNvSpPr>
          <p:nvPr>
            <p:ph type="sldNum" sz="quarter" idx="4"/>
          </p:nvPr>
        </p:nvSpPr>
        <p:spPr/>
        <p:txBody>
          <a:bodyPr/>
          <a:lstStyle/>
          <a:p>
            <a:fld id="{295008BC-DA31-4D19-837B-EFA4386B05F5}" type="slidenum">
              <a:rPr lang="en-US" smtClean="0"/>
              <a:t>13</a:t>
            </a:fld>
            <a:endParaRPr lang="en-US"/>
          </a:p>
        </p:txBody>
      </p:sp>
    </p:spTree>
    <p:extLst>
      <p:ext uri="{BB962C8B-B14F-4D97-AF65-F5344CB8AC3E}">
        <p14:creationId xmlns:p14="http://schemas.microsoft.com/office/powerpoint/2010/main" val="37975768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F68E367-D92D-8D0A-567D-051C99AB4CB6}"/>
              </a:ext>
            </a:extLst>
          </p:cNvPr>
          <p:cNvSpPr>
            <a:spLocks noGrp="1"/>
          </p:cNvSpPr>
          <p:nvPr>
            <p:ph type="title"/>
          </p:nvPr>
        </p:nvSpPr>
        <p:spPr>
          <a:xfrm>
            <a:off x="832874" y="2083917"/>
            <a:ext cx="9653038" cy="2250988"/>
          </a:xfrm>
        </p:spPr>
        <p:txBody>
          <a:bodyPr/>
          <a:lstStyle/>
          <a:p>
            <a:r>
              <a:rPr lang="en-US" sz="5400"/>
              <a:t>What to Expect:</a:t>
            </a:r>
            <a:br>
              <a:rPr lang="en-US" sz="5400"/>
            </a:br>
            <a:r>
              <a:rPr lang="en-US" sz="5400"/>
              <a:t>Operational Readiness Review (ORR)</a:t>
            </a:r>
          </a:p>
        </p:txBody>
      </p:sp>
      <p:sp>
        <p:nvSpPr>
          <p:cNvPr id="3" name="Slide Number Placeholder 2">
            <a:extLst>
              <a:ext uri="{FF2B5EF4-FFF2-40B4-BE49-F238E27FC236}">
                <a16:creationId xmlns:a16="http://schemas.microsoft.com/office/drawing/2014/main" id="{2B58EA3D-EF8C-70DE-5166-4BC68F20CD5C}"/>
              </a:ext>
            </a:extLst>
          </p:cNvPr>
          <p:cNvSpPr>
            <a:spLocks noGrp="1"/>
          </p:cNvSpPr>
          <p:nvPr>
            <p:ph type="sldNum" sz="quarter" idx="12"/>
          </p:nvPr>
        </p:nvSpPr>
        <p:spPr/>
        <p:txBody>
          <a:bodyPr/>
          <a:lstStyle/>
          <a:p>
            <a:fld id="{307C9BC6-3632-4035-A6F8-73DB694A0BF4}" type="slidenum">
              <a:rPr lang="en-US" smtClean="0"/>
              <a:t>14</a:t>
            </a:fld>
            <a:endParaRPr lang="en-US"/>
          </a:p>
        </p:txBody>
      </p:sp>
    </p:spTree>
    <p:extLst>
      <p:ext uri="{BB962C8B-B14F-4D97-AF65-F5344CB8AC3E}">
        <p14:creationId xmlns:p14="http://schemas.microsoft.com/office/powerpoint/2010/main" val="20740489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10103FE-EB51-4CB2-8D0E-2119D6A16DB5}"/>
              </a:ext>
            </a:extLst>
          </p:cNvPr>
          <p:cNvSpPr>
            <a:spLocks noGrp="1"/>
          </p:cNvSpPr>
          <p:nvPr>
            <p:ph type="ctrTitle"/>
          </p:nvPr>
        </p:nvSpPr>
        <p:spPr>
          <a:xfrm>
            <a:off x="928255" y="441383"/>
            <a:ext cx="9144000" cy="66941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sz="3750"/>
              <a:t>About the ORR</a:t>
            </a:r>
          </a:p>
        </p:txBody>
      </p:sp>
      <p:sp>
        <p:nvSpPr>
          <p:cNvPr id="2" name="Text Placeholder 1">
            <a:extLst>
              <a:ext uri="{FF2B5EF4-FFF2-40B4-BE49-F238E27FC236}">
                <a16:creationId xmlns:a16="http://schemas.microsoft.com/office/drawing/2014/main" id="{1EE08C3E-28FA-0C96-9219-0AF0CE9A87DA}"/>
              </a:ext>
            </a:extLst>
          </p:cNvPr>
          <p:cNvSpPr>
            <a:spLocks noGrp="1"/>
          </p:cNvSpPr>
          <p:nvPr>
            <p:ph type="body" sz="quarter" idx="10"/>
          </p:nvPr>
        </p:nvSpPr>
        <p:spPr>
          <a:xfrm>
            <a:off x="928255" y="1266029"/>
            <a:ext cx="10684625" cy="3922296"/>
          </a:xfrm>
        </p:spPr>
        <p:txBody>
          <a:bodyPr/>
          <a:lstStyle/>
          <a:p>
            <a:pPr>
              <a:lnSpc>
                <a:spcPct val="100000"/>
              </a:lnSpc>
            </a:pPr>
            <a:r>
              <a:rPr lang="en-US" sz="2000" dirty="0"/>
              <a:t>Purpose</a:t>
            </a:r>
          </a:p>
          <a:p>
            <a:pPr lvl="1">
              <a:lnSpc>
                <a:spcPct val="100000"/>
              </a:lnSpc>
              <a:buFont typeface="Calibri" panose="020F0502020204030204" pitchFamily="34" charset="0"/>
              <a:buChar char="–"/>
            </a:pPr>
            <a:r>
              <a:rPr lang="en-US" sz="1800" dirty="0">
                <a:latin typeface="Arial" panose="020B0604020202020204" pitchFamily="34" charset="0"/>
                <a:cs typeface="Arial" panose="020B0604020202020204" pitchFamily="34" charset="0"/>
              </a:rPr>
              <a:t>Review state’s design and development experience</a:t>
            </a:r>
          </a:p>
          <a:p>
            <a:pPr lvl="1">
              <a:lnSpc>
                <a:spcPct val="100000"/>
              </a:lnSpc>
              <a:buFont typeface="Calibri" panose="020F0502020204030204" pitchFamily="34" charset="0"/>
              <a:buChar char="–"/>
            </a:pPr>
            <a:r>
              <a:rPr lang="en-US" sz="1800" dirty="0">
                <a:latin typeface="Arial" panose="020B0604020202020204" pitchFamily="34" charset="0"/>
                <a:cs typeface="Arial" panose="020B0604020202020204" pitchFamily="34" charset="0"/>
              </a:rPr>
              <a:t>Confirm system readiness for production</a:t>
            </a:r>
          </a:p>
          <a:p>
            <a:pPr lvl="1">
              <a:lnSpc>
                <a:spcPct val="100000"/>
              </a:lnSpc>
              <a:buFont typeface="Calibri" panose="020F0502020204030204" pitchFamily="34" charset="0"/>
              <a:buChar char="–"/>
            </a:pPr>
            <a:r>
              <a:rPr lang="en-US" sz="1800" dirty="0">
                <a:latin typeface="Arial" panose="020B0604020202020204" pitchFamily="34" charset="0"/>
                <a:cs typeface="Arial" panose="020B0604020202020204" pitchFamily="34" charset="0"/>
              </a:rPr>
              <a:t>Ensure likelihood of achieving described outcomes and metrics</a:t>
            </a:r>
          </a:p>
          <a:p>
            <a:pPr>
              <a:lnSpc>
                <a:spcPct val="100000"/>
              </a:lnSpc>
            </a:pPr>
            <a:r>
              <a:rPr lang="en-US" sz="2000" dirty="0"/>
              <a:t>Eligibility</a:t>
            </a:r>
          </a:p>
          <a:p>
            <a:pPr lvl="1">
              <a:lnSpc>
                <a:spcPct val="100000"/>
              </a:lnSpc>
              <a:buFont typeface="Calibri" panose="020F0502020204030204" pitchFamily="34" charset="0"/>
              <a:buChar char="–"/>
            </a:pPr>
            <a:r>
              <a:rPr lang="en-US" sz="1800" dirty="0">
                <a:latin typeface="Arial" panose="020B0604020202020204" pitchFamily="34" charset="0"/>
                <a:cs typeface="Arial" panose="020B0604020202020204" pitchFamily="34" charset="0"/>
              </a:rPr>
              <a:t>CMS Certification Team will confirm date once state has met the entry criteria</a:t>
            </a:r>
          </a:p>
          <a:p>
            <a:pPr>
              <a:lnSpc>
                <a:spcPct val="100000"/>
              </a:lnSpc>
            </a:pPr>
            <a:r>
              <a:rPr lang="en-US" sz="2000" dirty="0"/>
              <a:t>Timing</a:t>
            </a:r>
          </a:p>
          <a:p>
            <a:pPr lvl="1">
              <a:lnSpc>
                <a:spcPct val="100000"/>
              </a:lnSpc>
              <a:buFont typeface="Calibri" panose="020F0502020204030204" pitchFamily="34" charset="0"/>
              <a:buChar char="–"/>
            </a:pPr>
            <a:r>
              <a:rPr lang="en-US" sz="1800" dirty="0">
                <a:latin typeface="Arial" panose="020B0604020202020204" pitchFamily="34" charset="0"/>
                <a:cs typeface="Arial" panose="020B0604020202020204" pitchFamily="34" charset="0"/>
              </a:rPr>
              <a:t>Conducted before the project goes into production</a:t>
            </a:r>
          </a:p>
          <a:p>
            <a:pPr>
              <a:lnSpc>
                <a:spcPct val="100000"/>
              </a:lnSpc>
            </a:pPr>
            <a:r>
              <a:rPr lang="en-US" sz="2000" dirty="0"/>
              <a:t>Demonstrations</a:t>
            </a:r>
          </a:p>
          <a:p>
            <a:pPr lvl="1">
              <a:lnSpc>
                <a:spcPct val="100000"/>
              </a:lnSpc>
              <a:buFont typeface="Calibri" panose="020F0502020204030204" pitchFamily="34" charset="0"/>
              <a:buChar char="–"/>
            </a:pPr>
            <a:r>
              <a:rPr lang="en-US" sz="1800" dirty="0">
                <a:latin typeface="Arial" panose="020B0604020202020204" pitchFamily="34" charset="0"/>
                <a:cs typeface="Arial" panose="020B0604020202020204" pitchFamily="34" charset="0"/>
              </a:rPr>
              <a:t>Executed in the state’s preproduction (testing) environment</a:t>
            </a:r>
          </a:p>
        </p:txBody>
      </p:sp>
      <p:sp>
        <p:nvSpPr>
          <p:cNvPr id="3" name="Slide Number Placeholder 2">
            <a:extLst>
              <a:ext uri="{FF2B5EF4-FFF2-40B4-BE49-F238E27FC236}">
                <a16:creationId xmlns:a16="http://schemas.microsoft.com/office/drawing/2014/main" id="{1CE374F1-6ACB-47F0-A40C-0416A081BD4D}"/>
              </a:ext>
            </a:extLst>
          </p:cNvPr>
          <p:cNvSpPr>
            <a:spLocks noGrp="1"/>
          </p:cNvSpPr>
          <p:nvPr>
            <p:ph type="sldNum" sz="quarter" idx="4"/>
          </p:nvPr>
        </p:nvSpPr>
        <p:spPr/>
        <p:txBody>
          <a:bodyPr/>
          <a:lstStyle/>
          <a:p>
            <a:fld id="{295008BC-DA31-4D19-837B-EFA4386B05F5}" type="slidenum">
              <a:rPr lang="en-US" smtClean="0"/>
              <a:t>15</a:t>
            </a:fld>
            <a:endParaRPr lang="en-US"/>
          </a:p>
        </p:txBody>
      </p:sp>
    </p:spTree>
    <p:extLst>
      <p:ext uri="{BB962C8B-B14F-4D97-AF65-F5344CB8AC3E}">
        <p14:creationId xmlns:p14="http://schemas.microsoft.com/office/powerpoint/2010/main" val="30948075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49F3E-E3A0-77F2-6D4F-7BD604767E48}"/>
              </a:ext>
            </a:extLst>
          </p:cNvPr>
          <p:cNvSpPr>
            <a:spLocks noGrp="1"/>
          </p:cNvSpPr>
          <p:nvPr>
            <p:ph type="ctrTitle"/>
          </p:nvPr>
        </p:nvSpPr>
        <p:spPr/>
        <p:txBody>
          <a:bodyPr>
            <a:normAutofit/>
          </a:bodyPr>
          <a:lstStyle/>
          <a:p>
            <a:r>
              <a:rPr lang="en-US" sz="3750">
                <a:solidFill>
                  <a:srgbClr val="004986"/>
                </a:solidFill>
                <a:cs typeface="Arial" panose="020B0604020202020204" pitchFamily="34" charset="0"/>
              </a:rPr>
              <a:t>ORR Timeline</a:t>
            </a:r>
          </a:p>
        </p:txBody>
      </p:sp>
      <p:sp>
        <p:nvSpPr>
          <p:cNvPr id="3" name="Slide Number Placeholder 2">
            <a:extLst>
              <a:ext uri="{FF2B5EF4-FFF2-40B4-BE49-F238E27FC236}">
                <a16:creationId xmlns:a16="http://schemas.microsoft.com/office/drawing/2014/main" id="{7C950E6B-64C0-FCE8-08C8-723425FEA1D7}"/>
              </a:ext>
              <a:ext uri="{C183D7F6-B498-43B3-948B-1728B52AA6E4}">
                <adec:decorative xmlns:adec="http://schemas.microsoft.com/office/drawing/2017/decorative" val="1"/>
              </a:ext>
            </a:extLst>
          </p:cNvPr>
          <p:cNvSpPr>
            <a:spLocks noGrp="1"/>
          </p:cNvSpPr>
          <p:nvPr>
            <p:ph type="sldNum" sz="quarter" idx="4"/>
          </p:nvPr>
        </p:nvSpPr>
        <p:spPr/>
        <p:txBody>
          <a:bodyPr/>
          <a:lstStyle/>
          <a:p>
            <a:fld id="{307C9BC6-3632-4035-A6F8-73DB694A0BF4}" type="slidenum">
              <a:rPr lang="en-US" smtClean="0"/>
              <a:t>16</a:t>
            </a:fld>
            <a:endParaRPr lang="en-US"/>
          </a:p>
        </p:txBody>
      </p:sp>
      <p:sp>
        <p:nvSpPr>
          <p:cNvPr id="4" name="Right Arrow 3" descr="Date for ORR should be requested 3 months in advance, confirmation is dependent on completion of entry criteria.&#10;Evidence is due 2 weeks prior to ORR.&#10;1 week prior to ORR the state will receive an Information Request Listing for any additional clarification needed.&#10;1 week after ORR, the state will receive the Tear-out and Intake Form with feedback.&#10;">
            <a:extLst>
              <a:ext uri="{FF2B5EF4-FFF2-40B4-BE49-F238E27FC236}">
                <a16:creationId xmlns:a16="http://schemas.microsoft.com/office/drawing/2014/main" id="{BCCAF903-0622-076B-6D1F-EEF10C934FAD}"/>
              </a:ext>
            </a:extLst>
          </p:cNvPr>
          <p:cNvSpPr/>
          <p:nvPr/>
        </p:nvSpPr>
        <p:spPr>
          <a:xfrm>
            <a:off x="360838" y="2789295"/>
            <a:ext cx="11649875" cy="10896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09F3D5F7-8DCE-B9BD-2343-C1D53D4C3C2D}"/>
              </a:ext>
              <a:ext uri="{C183D7F6-B498-43B3-948B-1728B52AA6E4}">
                <adec:decorative xmlns:adec="http://schemas.microsoft.com/office/drawing/2017/decorative" val="1"/>
              </a:ext>
            </a:extLst>
          </p:cNvPr>
          <p:cNvSpPr txBox="1"/>
          <p:nvPr/>
        </p:nvSpPr>
        <p:spPr>
          <a:xfrm>
            <a:off x="1181859" y="3075238"/>
            <a:ext cx="1021515" cy="523220"/>
          </a:xfrm>
          <a:prstGeom prst="rect">
            <a:avLst/>
          </a:prstGeom>
          <a:noFill/>
        </p:spPr>
        <p:txBody>
          <a:bodyPr wrap="square" rtlCol="0">
            <a:spAutoFit/>
          </a:bodyPr>
          <a:lstStyle/>
          <a:p>
            <a:pPr algn="ctr"/>
            <a:r>
              <a:rPr lang="en-US" sz="1400">
                <a:solidFill>
                  <a:schemeClr val="bg1"/>
                </a:solidFill>
              </a:rPr>
              <a:t>3 months prior</a:t>
            </a:r>
          </a:p>
        </p:txBody>
      </p:sp>
      <p:cxnSp>
        <p:nvCxnSpPr>
          <p:cNvPr id="13" name="Straight Connector 12">
            <a:extLst>
              <a:ext uri="{FF2B5EF4-FFF2-40B4-BE49-F238E27FC236}">
                <a16:creationId xmlns:a16="http://schemas.microsoft.com/office/drawing/2014/main" id="{61915CC9-9EAF-FCCA-520B-30E24674D58B}"/>
              </a:ext>
              <a:ext uri="{C183D7F6-B498-43B3-948B-1728B52AA6E4}">
                <adec:decorative xmlns:adec="http://schemas.microsoft.com/office/drawing/2017/decorative" val="1"/>
              </a:ext>
            </a:extLst>
          </p:cNvPr>
          <p:cNvCxnSpPr>
            <a:cxnSpLocks/>
          </p:cNvCxnSpPr>
          <p:nvPr/>
        </p:nvCxnSpPr>
        <p:spPr>
          <a:xfrm>
            <a:off x="1709046" y="2215388"/>
            <a:ext cx="0" cy="845932"/>
          </a:xfrm>
          <a:prstGeom prst="line">
            <a:avLst/>
          </a:prstGeom>
        </p:spPr>
        <p:style>
          <a:lnRef idx="1">
            <a:schemeClr val="accent1"/>
          </a:lnRef>
          <a:fillRef idx="0">
            <a:schemeClr val="accent1"/>
          </a:fillRef>
          <a:effectRef idx="0">
            <a:schemeClr val="accent1"/>
          </a:effectRef>
          <a:fontRef idx="minor">
            <a:schemeClr val="tx1"/>
          </a:fontRef>
        </p:style>
      </p:cxnSp>
      <p:sp>
        <p:nvSpPr>
          <p:cNvPr id="11" name="Rounded Rectangle 10">
            <a:extLst>
              <a:ext uri="{FF2B5EF4-FFF2-40B4-BE49-F238E27FC236}">
                <a16:creationId xmlns:a16="http://schemas.microsoft.com/office/drawing/2014/main" id="{B506024D-3274-24DA-FFE5-D5226BD0EADC}"/>
              </a:ext>
              <a:ext uri="{C183D7F6-B498-43B3-948B-1728B52AA6E4}">
                <adec:decorative xmlns:adec="http://schemas.microsoft.com/office/drawing/2017/decorative" val="1"/>
              </a:ext>
            </a:extLst>
          </p:cNvPr>
          <p:cNvSpPr/>
          <p:nvPr/>
        </p:nvSpPr>
        <p:spPr>
          <a:xfrm>
            <a:off x="361964" y="1387612"/>
            <a:ext cx="2654350" cy="12738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600" dirty="0"/>
              <a:t>Date for ORR will be confirmed up to 3 months in advance, dependent on completion of entry criteria</a:t>
            </a:r>
          </a:p>
        </p:txBody>
      </p:sp>
      <p:cxnSp>
        <p:nvCxnSpPr>
          <p:cNvPr id="51" name="Straight Connector 50">
            <a:extLst>
              <a:ext uri="{FF2B5EF4-FFF2-40B4-BE49-F238E27FC236}">
                <a16:creationId xmlns:a16="http://schemas.microsoft.com/office/drawing/2014/main" id="{809D5E04-A54C-B176-6E3E-2BB5D2C9D280}"/>
              </a:ext>
              <a:ext uri="{C183D7F6-B498-43B3-948B-1728B52AA6E4}">
                <adec:decorative xmlns:adec="http://schemas.microsoft.com/office/drawing/2017/decorative" val="1"/>
              </a:ext>
            </a:extLst>
          </p:cNvPr>
          <p:cNvCxnSpPr>
            <a:cxnSpLocks/>
            <a:stCxn id="15" idx="0"/>
            <a:endCxn id="5" idx="2"/>
          </p:cNvCxnSpPr>
          <p:nvPr/>
        </p:nvCxnSpPr>
        <p:spPr>
          <a:xfrm flipV="1">
            <a:off x="3196464" y="3603976"/>
            <a:ext cx="1" cy="460727"/>
          </a:xfrm>
          <a:prstGeom prst="line">
            <a:avLst/>
          </a:prstGeom>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6B8ECEA8-6E48-BD45-C52B-30CB845395F6}"/>
              </a:ext>
              <a:ext uri="{C183D7F6-B498-43B3-948B-1728B52AA6E4}">
                <adec:decorative xmlns:adec="http://schemas.microsoft.com/office/drawing/2017/decorative" val="1"/>
              </a:ext>
            </a:extLst>
          </p:cNvPr>
          <p:cNvSpPr txBox="1"/>
          <p:nvPr/>
        </p:nvSpPr>
        <p:spPr>
          <a:xfrm>
            <a:off x="2685707" y="3080756"/>
            <a:ext cx="1021515" cy="523220"/>
          </a:xfrm>
          <a:prstGeom prst="rect">
            <a:avLst/>
          </a:prstGeom>
          <a:noFill/>
        </p:spPr>
        <p:txBody>
          <a:bodyPr wrap="square" rtlCol="0">
            <a:spAutoFit/>
          </a:bodyPr>
          <a:lstStyle/>
          <a:p>
            <a:pPr algn="ctr"/>
            <a:r>
              <a:rPr lang="en-US" sz="1400">
                <a:solidFill>
                  <a:schemeClr val="bg1"/>
                </a:solidFill>
              </a:rPr>
              <a:t>2 weeks prior</a:t>
            </a:r>
          </a:p>
        </p:txBody>
      </p:sp>
      <p:sp>
        <p:nvSpPr>
          <p:cNvPr id="15" name="Rounded Rectangle 14">
            <a:extLst>
              <a:ext uri="{FF2B5EF4-FFF2-40B4-BE49-F238E27FC236}">
                <a16:creationId xmlns:a16="http://schemas.microsoft.com/office/drawing/2014/main" id="{4E0D9ED4-5879-14A2-B831-FDB53E117D9D}"/>
              </a:ext>
              <a:ext uri="{C183D7F6-B498-43B3-948B-1728B52AA6E4}">
                <adec:decorative xmlns:adec="http://schemas.microsoft.com/office/drawing/2017/decorative" val="1"/>
              </a:ext>
            </a:extLst>
          </p:cNvPr>
          <p:cNvSpPr/>
          <p:nvPr/>
        </p:nvSpPr>
        <p:spPr>
          <a:xfrm>
            <a:off x="2570071" y="4064703"/>
            <a:ext cx="1252785" cy="10896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State submits all files</a:t>
            </a:r>
          </a:p>
        </p:txBody>
      </p:sp>
      <p:sp>
        <p:nvSpPr>
          <p:cNvPr id="21" name="TextBox 20">
            <a:extLst>
              <a:ext uri="{FF2B5EF4-FFF2-40B4-BE49-F238E27FC236}">
                <a16:creationId xmlns:a16="http://schemas.microsoft.com/office/drawing/2014/main" id="{B6532D14-138A-4698-3FD5-E9B81C29641F}"/>
              </a:ext>
              <a:ext uri="{C183D7F6-B498-43B3-948B-1728B52AA6E4}">
                <adec:decorative xmlns:adec="http://schemas.microsoft.com/office/drawing/2017/decorative" val="1"/>
              </a:ext>
            </a:extLst>
          </p:cNvPr>
          <p:cNvSpPr txBox="1"/>
          <p:nvPr/>
        </p:nvSpPr>
        <p:spPr>
          <a:xfrm>
            <a:off x="4127594" y="3059849"/>
            <a:ext cx="1021515" cy="523220"/>
          </a:xfrm>
          <a:prstGeom prst="rect">
            <a:avLst/>
          </a:prstGeom>
          <a:noFill/>
        </p:spPr>
        <p:txBody>
          <a:bodyPr wrap="square" rtlCol="0">
            <a:spAutoFit/>
          </a:bodyPr>
          <a:lstStyle/>
          <a:p>
            <a:pPr algn="ctr"/>
            <a:r>
              <a:rPr lang="en-US" sz="1400">
                <a:solidFill>
                  <a:schemeClr val="bg1"/>
                </a:solidFill>
              </a:rPr>
              <a:t>1 week prior</a:t>
            </a:r>
          </a:p>
        </p:txBody>
      </p:sp>
      <p:cxnSp>
        <p:nvCxnSpPr>
          <p:cNvPr id="53" name="Straight Connector 52">
            <a:extLst>
              <a:ext uri="{FF2B5EF4-FFF2-40B4-BE49-F238E27FC236}">
                <a16:creationId xmlns:a16="http://schemas.microsoft.com/office/drawing/2014/main" id="{F8A70778-C2D8-3745-B110-CD6BD0B80B5B}"/>
              </a:ext>
              <a:ext uri="{C183D7F6-B498-43B3-948B-1728B52AA6E4}">
                <adec:decorative xmlns:adec="http://schemas.microsoft.com/office/drawing/2017/decorative" val="1"/>
              </a:ext>
            </a:extLst>
          </p:cNvPr>
          <p:cNvCxnSpPr>
            <a:cxnSpLocks/>
            <a:stCxn id="33" idx="2"/>
            <a:endCxn id="21" idx="0"/>
          </p:cNvCxnSpPr>
          <p:nvPr/>
        </p:nvCxnSpPr>
        <p:spPr>
          <a:xfrm>
            <a:off x="4635038" y="2661491"/>
            <a:ext cx="3314" cy="398358"/>
          </a:xfrm>
          <a:prstGeom prst="line">
            <a:avLst/>
          </a:prstGeom>
        </p:spPr>
        <p:style>
          <a:lnRef idx="1">
            <a:schemeClr val="accent1"/>
          </a:lnRef>
          <a:fillRef idx="0">
            <a:schemeClr val="accent1"/>
          </a:fillRef>
          <a:effectRef idx="0">
            <a:schemeClr val="accent1"/>
          </a:effectRef>
          <a:fontRef idx="minor">
            <a:schemeClr val="tx1"/>
          </a:fontRef>
        </p:style>
      </p:cxnSp>
      <p:sp>
        <p:nvSpPr>
          <p:cNvPr id="33" name="Rounded Rectangle 32">
            <a:extLst>
              <a:ext uri="{FF2B5EF4-FFF2-40B4-BE49-F238E27FC236}">
                <a16:creationId xmlns:a16="http://schemas.microsoft.com/office/drawing/2014/main" id="{FCD2D379-EED6-BFC9-264F-EBF1C7EBF951}"/>
              </a:ext>
              <a:ext uri="{C183D7F6-B498-43B3-948B-1728B52AA6E4}">
                <adec:decorative xmlns:adec="http://schemas.microsoft.com/office/drawing/2017/decorative" val="1"/>
              </a:ext>
            </a:extLst>
          </p:cNvPr>
          <p:cNvSpPr/>
          <p:nvPr/>
        </p:nvSpPr>
        <p:spPr>
          <a:xfrm>
            <a:off x="3626069" y="1387612"/>
            <a:ext cx="2017938" cy="12738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State receives Information Request Listing (IRL) for any additional clarification needed</a:t>
            </a:r>
          </a:p>
        </p:txBody>
      </p:sp>
      <p:sp>
        <p:nvSpPr>
          <p:cNvPr id="30" name="5-Point Star 29" descr="Date of ORR">
            <a:extLst>
              <a:ext uri="{FF2B5EF4-FFF2-40B4-BE49-F238E27FC236}">
                <a16:creationId xmlns:a16="http://schemas.microsoft.com/office/drawing/2014/main" id="{60A51A0B-F422-3965-F92F-E6E3559EF02C}"/>
              </a:ext>
              <a:ext uri="{C183D7F6-B498-43B3-948B-1728B52AA6E4}">
                <adec:decorative xmlns:adec="http://schemas.microsoft.com/office/drawing/2017/decorative" val="0"/>
              </a:ext>
            </a:extLst>
          </p:cNvPr>
          <p:cNvSpPr/>
          <p:nvPr/>
        </p:nvSpPr>
        <p:spPr>
          <a:xfrm>
            <a:off x="5397450" y="2394135"/>
            <a:ext cx="1771683" cy="1614683"/>
          </a:xfrm>
          <a:prstGeom prst="star5">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id="{F8FC0939-9A42-3D40-C617-AFC3FEB87BE5}"/>
              </a:ext>
              <a:ext uri="{C183D7F6-B498-43B3-948B-1728B52AA6E4}">
                <adec:decorative xmlns:adec="http://schemas.microsoft.com/office/drawing/2017/decorative" val="1"/>
              </a:ext>
            </a:extLst>
          </p:cNvPr>
          <p:cNvSpPr txBox="1"/>
          <p:nvPr/>
        </p:nvSpPr>
        <p:spPr>
          <a:xfrm>
            <a:off x="5922283" y="3125533"/>
            <a:ext cx="722015" cy="539642"/>
          </a:xfrm>
          <a:prstGeom prst="rect">
            <a:avLst/>
          </a:prstGeom>
          <a:noFill/>
        </p:spPr>
        <p:txBody>
          <a:bodyPr wrap="square" rtlCol="0">
            <a:spAutoFit/>
          </a:bodyPr>
          <a:lstStyle/>
          <a:p>
            <a:pPr algn="ctr"/>
            <a:r>
              <a:rPr lang="en-US" sz="1400"/>
              <a:t>Date of ORR</a:t>
            </a:r>
          </a:p>
        </p:txBody>
      </p:sp>
      <p:sp>
        <p:nvSpPr>
          <p:cNvPr id="6" name="TextBox 5">
            <a:extLst>
              <a:ext uri="{FF2B5EF4-FFF2-40B4-BE49-F238E27FC236}">
                <a16:creationId xmlns:a16="http://schemas.microsoft.com/office/drawing/2014/main" id="{19D2B701-DF9F-7807-FADA-D6C79B3CDFF1}"/>
              </a:ext>
              <a:ext uri="{C183D7F6-B498-43B3-948B-1728B52AA6E4}">
                <adec:decorative xmlns:adec="http://schemas.microsoft.com/office/drawing/2017/decorative" val="1"/>
              </a:ext>
            </a:extLst>
          </p:cNvPr>
          <p:cNvSpPr txBox="1"/>
          <p:nvPr/>
        </p:nvSpPr>
        <p:spPr>
          <a:xfrm>
            <a:off x="7265473" y="3100732"/>
            <a:ext cx="1021515" cy="523220"/>
          </a:xfrm>
          <a:prstGeom prst="rect">
            <a:avLst/>
          </a:prstGeom>
          <a:noFill/>
        </p:spPr>
        <p:txBody>
          <a:bodyPr wrap="square" rtlCol="0">
            <a:spAutoFit/>
          </a:bodyPr>
          <a:lstStyle/>
          <a:p>
            <a:pPr algn="ctr"/>
            <a:r>
              <a:rPr lang="en-US" sz="1400">
                <a:solidFill>
                  <a:schemeClr val="bg1"/>
                </a:solidFill>
              </a:rPr>
              <a:t>1 week after</a:t>
            </a:r>
          </a:p>
        </p:txBody>
      </p:sp>
      <p:cxnSp>
        <p:nvCxnSpPr>
          <p:cNvPr id="55" name="Straight Connector 54">
            <a:extLst>
              <a:ext uri="{FF2B5EF4-FFF2-40B4-BE49-F238E27FC236}">
                <a16:creationId xmlns:a16="http://schemas.microsoft.com/office/drawing/2014/main" id="{22C351C1-4DB0-5AAC-0DE9-DA78BC0F9AC3}"/>
              </a:ext>
              <a:ext uri="{C183D7F6-B498-43B3-948B-1728B52AA6E4}">
                <adec:decorative xmlns:adec="http://schemas.microsoft.com/office/drawing/2017/decorative" val="1"/>
              </a:ext>
            </a:extLst>
          </p:cNvPr>
          <p:cNvCxnSpPr>
            <a:cxnSpLocks/>
          </p:cNvCxnSpPr>
          <p:nvPr/>
        </p:nvCxnSpPr>
        <p:spPr>
          <a:xfrm flipV="1">
            <a:off x="7776230" y="3518642"/>
            <a:ext cx="0" cy="67757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585B2FC2-95EB-D379-9D47-B77EE8459D31}"/>
              </a:ext>
              <a:ext uri="{C183D7F6-B498-43B3-948B-1728B52AA6E4}">
                <adec:decorative xmlns:adec="http://schemas.microsoft.com/office/drawing/2017/decorative" val="1"/>
              </a:ext>
            </a:extLst>
          </p:cNvPr>
          <p:cNvCxnSpPr>
            <a:cxnSpLocks/>
          </p:cNvCxnSpPr>
          <p:nvPr/>
        </p:nvCxnSpPr>
        <p:spPr>
          <a:xfrm flipV="1">
            <a:off x="9461466" y="2361348"/>
            <a:ext cx="0" cy="713018"/>
          </a:xfrm>
          <a:prstGeom prst="line">
            <a:avLst/>
          </a:prstGeom>
        </p:spPr>
        <p:style>
          <a:lnRef idx="1">
            <a:schemeClr val="accent1"/>
          </a:lnRef>
          <a:fillRef idx="0">
            <a:schemeClr val="accent1"/>
          </a:fillRef>
          <a:effectRef idx="0">
            <a:schemeClr val="accent1"/>
          </a:effectRef>
          <a:fontRef idx="minor">
            <a:schemeClr val="tx1"/>
          </a:fontRef>
        </p:style>
      </p:cxnSp>
      <p:sp>
        <p:nvSpPr>
          <p:cNvPr id="7" name="Rounded Rectangle 6">
            <a:extLst>
              <a:ext uri="{FF2B5EF4-FFF2-40B4-BE49-F238E27FC236}">
                <a16:creationId xmlns:a16="http://schemas.microsoft.com/office/drawing/2014/main" id="{F6BE88EC-869F-8B85-87BF-A0DB0B1AAE97}"/>
              </a:ext>
              <a:ext uri="{C183D7F6-B498-43B3-948B-1728B52AA6E4}">
                <adec:decorative xmlns:adec="http://schemas.microsoft.com/office/drawing/2017/decorative" val="1"/>
              </a:ext>
            </a:extLst>
          </p:cNvPr>
          <p:cNvSpPr/>
          <p:nvPr/>
        </p:nvSpPr>
        <p:spPr>
          <a:xfrm>
            <a:off x="8878754" y="1384704"/>
            <a:ext cx="1084396" cy="12738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System goes live</a:t>
            </a:r>
          </a:p>
        </p:txBody>
      </p:sp>
      <p:cxnSp>
        <p:nvCxnSpPr>
          <p:cNvPr id="41" name="Straight Connector 40">
            <a:extLst>
              <a:ext uri="{FF2B5EF4-FFF2-40B4-BE49-F238E27FC236}">
                <a16:creationId xmlns:a16="http://schemas.microsoft.com/office/drawing/2014/main" id="{CB321553-9033-A3DB-1653-F31B65525B0D}"/>
              </a:ext>
              <a:ext uri="{C183D7F6-B498-43B3-948B-1728B52AA6E4}">
                <adec:decorative xmlns:adec="http://schemas.microsoft.com/office/drawing/2017/decorative" val="1"/>
              </a:ext>
            </a:extLst>
          </p:cNvPr>
          <p:cNvCxnSpPr>
            <a:cxnSpLocks/>
          </p:cNvCxnSpPr>
          <p:nvPr/>
        </p:nvCxnSpPr>
        <p:spPr>
          <a:xfrm flipV="1">
            <a:off x="9461466" y="3578173"/>
            <a:ext cx="0" cy="713018"/>
          </a:xfrm>
          <a:prstGeom prst="line">
            <a:avLst/>
          </a:prstGeom>
        </p:spPr>
        <p:style>
          <a:lnRef idx="1">
            <a:schemeClr val="accent1"/>
          </a:lnRef>
          <a:fillRef idx="0">
            <a:schemeClr val="accent1"/>
          </a:fillRef>
          <a:effectRef idx="0">
            <a:schemeClr val="accent1"/>
          </a:effectRef>
          <a:fontRef idx="minor">
            <a:schemeClr val="tx1"/>
          </a:fontRef>
        </p:style>
      </p:cxnSp>
      <p:sp>
        <p:nvSpPr>
          <p:cNvPr id="9" name="Rounded Rectangle 8">
            <a:extLst>
              <a:ext uri="{FF2B5EF4-FFF2-40B4-BE49-F238E27FC236}">
                <a16:creationId xmlns:a16="http://schemas.microsoft.com/office/drawing/2014/main" id="{78A06D6D-CBB8-E158-5AD5-2ED61FBE010C}"/>
              </a:ext>
              <a:ext uri="{C183D7F6-B498-43B3-948B-1728B52AA6E4}">
                <adec:decorative xmlns:adec="http://schemas.microsoft.com/office/drawing/2017/decorative" val="1"/>
              </a:ext>
            </a:extLst>
          </p:cNvPr>
          <p:cNvSpPr/>
          <p:nvPr/>
        </p:nvSpPr>
        <p:spPr>
          <a:xfrm>
            <a:off x="8737566" y="4052941"/>
            <a:ext cx="1447800" cy="11014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State </a:t>
            </a:r>
            <a:r>
              <a:rPr lang="en-US" sz="1600" dirty="0">
                <a:solidFill>
                  <a:schemeClr val="bg1"/>
                </a:solidFill>
              </a:rPr>
              <a:t>begins collection </a:t>
            </a:r>
            <a:r>
              <a:rPr lang="en-US" sz="1600" dirty="0"/>
              <a:t>of metrics data in production</a:t>
            </a:r>
          </a:p>
        </p:txBody>
      </p:sp>
      <p:cxnSp>
        <p:nvCxnSpPr>
          <p:cNvPr id="40" name="Straight Connector 39">
            <a:extLst>
              <a:ext uri="{FF2B5EF4-FFF2-40B4-BE49-F238E27FC236}">
                <a16:creationId xmlns:a16="http://schemas.microsoft.com/office/drawing/2014/main" id="{D5014CB1-30CE-4F25-7A34-D2EADD5F8D93}"/>
              </a:ext>
              <a:ext uri="{C183D7F6-B498-43B3-948B-1728B52AA6E4}">
                <adec:decorative xmlns:adec="http://schemas.microsoft.com/office/drawing/2017/decorative" val="1"/>
              </a:ext>
            </a:extLst>
          </p:cNvPr>
          <p:cNvCxnSpPr>
            <a:cxnSpLocks/>
          </p:cNvCxnSpPr>
          <p:nvPr/>
        </p:nvCxnSpPr>
        <p:spPr>
          <a:xfrm flipV="1">
            <a:off x="10817868" y="2477479"/>
            <a:ext cx="0" cy="713018"/>
          </a:xfrm>
          <a:prstGeom prst="line">
            <a:avLst/>
          </a:prstGeom>
        </p:spPr>
        <p:style>
          <a:lnRef idx="1">
            <a:schemeClr val="accent1"/>
          </a:lnRef>
          <a:fillRef idx="0">
            <a:schemeClr val="accent1"/>
          </a:fillRef>
          <a:effectRef idx="0">
            <a:schemeClr val="accent1"/>
          </a:effectRef>
          <a:fontRef idx="minor">
            <a:schemeClr val="tx1"/>
          </a:fontRef>
        </p:style>
      </p:cxnSp>
      <p:sp>
        <p:nvSpPr>
          <p:cNvPr id="12" name="Rounded Rectangle 11">
            <a:extLst>
              <a:ext uri="{FF2B5EF4-FFF2-40B4-BE49-F238E27FC236}">
                <a16:creationId xmlns:a16="http://schemas.microsoft.com/office/drawing/2014/main" id="{DDCDAA78-8FF0-8F1A-3638-9A34392867B5}"/>
              </a:ext>
              <a:ext uri="{C183D7F6-B498-43B3-948B-1728B52AA6E4}">
                <adec:decorative xmlns:adec="http://schemas.microsoft.com/office/drawing/2017/decorative" val="1"/>
              </a:ext>
            </a:extLst>
          </p:cNvPr>
          <p:cNvSpPr/>
          <p:nvPr/>
        </p:nvSpPr>
        <p:spPr>
          <a:xfrm>
            <a:off x="10096502" y="1384704"/>
            <a:ext cx="1401848" cy="12536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State prepares for Certification Review</a:t>
            </a:r>
          </a:p>
        </p:txBody>
      </p:sp>
      <p:sp>
        <p:nvSpPr>
          <p:cNvPr id="35" name="Rounded Rectangle 34">
            <a:extLst>
              <a:ext uri="{FF2B5EF4-FFF2-40B4-BE49-F238E27FC236}">
                <a16:creationId xmlns:a16="http://schemas.microsoft.com/office/drawing/2014/main" id="{F7FDC053-AF58-676E-1CD8-E6D597D05298}"/>
              </a:ext>
              <a:ext uri="{C183D7F6-B498-43B3-948B-1728B52AA6E4}">
                <adec:decorative xmlns:adec="http://schemas.microsoft.com/office/drawing/2017/decorative" val="1"/>
              </a:ext>
            </a:extLst>
          </p:cNvPr>
          <p:cNvSpPr/>
          <p:nvPr/>
        </p:nvSpPr>
        <p:spPr>
          <a:xfrm>
            <a:off x="6912221" y="4052941"/>
            <a:ext cx="1715412" cy="11014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State receives Tear-out and SMC Intake Form with feedback</a:t>
            </a:r>
          </a:p>
        </p:txBody>
      </p:sp>
    </p:spTree>
    <p:extLst>
      <p:ext uri="{BB962C8B-B14F-4D97-AF65-F5344CB8AC3E}">
        <p14:creationId xmlns:p14="http://schemas.microsoft.com/office/powerpoint/2010/main" val="32413827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04886-8900-E6D4-670E-499CAFCB8BEC}"/>
              </a:ext>
            </a:extLst>
          </p:cNvPr>
          <p:cNvSpPr>
            <a:spLocks noGrp="1"/>
          </p:cNvSpPr>
          <p:nvPr>
            <p:ph type="ctrTitle"/>
          </p:nvPr>
        </p:nvSpPr>
        <p:spPr/>
        <p:txBody>
          <a:bodyPr>
            <a:normAutofit/>
          </a:bodyPr>
          <a:lstStyle/>
          <a:p>
            <a:r>
              <a:rPr lang="en-US" sz="3750" dirty="0">
                <a:solidFill>
                  <a:srgbClr val="004986"/>
                </a:solidFill>
                <a:cs typeface="Calibri Light"/>
              </a:rPr>
              <a:t>ORR Entry </a:t>
            </a:r>
            <a:r>
              <a:rPr lang="en-US" sz="3750" dirty="0">
                <a:cs typeface="Calibri Light"/>
              </a:rPr>
              <a:t>Criteria (1 of 2)</a:t>
            </a:r>
          </a:p>
        </p:txBody>
      </p:sp>
      <p:sp>
        <p:nvSpPr>
          <p:cNvPr id="6" name="Text Placeholder 5">
            <a:extLst>
              <a:ext uri="{FF2B5EF4-FFF2-40B4-BE49-F238E27FC236}">
                <a16:creationId xmlns:a16="http://schemas.microsoft.com/office/drawing/2014/main" id="{1FAA908E-BA7D-62D0-30CB-E678E10C8568}"/>
              </a:ext>
            </a:extLst>
          </p:cNvPr>
          <p:cNvSpPr>
            <a:spLocks noGrp="1"/>
          </p:cNvSpPr>
          <p:nvPr>
            <p:ph type="body" sz="quarter" idx="10"/>
          </p:nvPr>
        </p:nvSpPr>
        <p:spPr>
          <a:xfrm>
            <a:off x="928254" y="1250783"/>
            <a:ext cx="10312559" cy="4330210"/>
          </a:xfrm>
        </p:spPr>
        <p:txBody>
          <a:bodyPr/>
          <a:lstStyle/>
          <a:p>
            <a:pPr marL="0" indent="0">
              <a:lnSpc>
                <a:spcPct val="100000"/>
              </a:lnSpc>
              <a:buNone/>
            </a:pPr>
            <a:r>
              <a:rPr lang="en-US" sz="2400" b="1" dirty="0"/>
              <a:t>Prior to requesting to schedule an ORR, the state must provide the following information:  </a:t>
            </a:r>
          </a:p>
          <a:p>
            <a:pPr>
              <a:lnSpc>
                <a:spcPct val="100000"/>
              </a:lnSpc>
            </a:pPr>
            <a:r>
              <a:rPr lang="en-US" sz="2200" dirty="0"/>
              <a:t>Go-live Date:</a:t>
            </a:r>
          </a:p>
          <a:p>
            <a:pPr lvl="1">
              <a:lnSpc>
                <a:spcPct val="100000"/>
              </a:lnSpc>
              <a:buFont typeface="Calibri" panose="020F0502020204030204" pitchFamily="34" charset="0"/>
              <a:buChar char="–"/>
            </a:pPr>
            <a:r>
              <a:rPr lang="en-US" sz="2000" dirty="0">
                <a:latin typeface="Arial" panose="020B0604020202020204" pitchFamily="34" charset="0"/>
                <a:cs typeface="Arial" panose="020B0604020202020204" pitchFamily="34" charset="0"/>
              </a:rPr>
              <a:t>Provide anticipated go-live date with defined go/no-go exit criteria and the decision date</a:t>
            </a:r>
          </a:p>
          <a:p>
            <a:pPr>
              <a:lnSpc>
                <a:spcPct val="100000"/>
              </a:lnSpc>
            </a:pPr>
            <a:r>
              <a:rPr lang="en-US" sz="2200" dirty="0"/>
              <a:t>User Acceptance Testing (UAT):</a:t>
            </a:r>
          </a:p>
          <a:p>
            <a:pPr lvl="1">
              <a:lnSpc>
                <a:spcPct val="100000"/>
              </a:lnSpc>
              <a:buFont typeface="Calibri" panose="020F0502020204030204" pitchFamily="34" charset="0"/>
              <a:buChar char="–"/>
            </a:pPr>
            <a:r>
              <a:rPr lang="en-US" sz="2000" dirty="0">
                <a:latin typeface="Arial" panose="020B0604020202020204" pitchFamily="34" charset="0"/>
                <a:cs typeface="Arial" panose="020B0604020202020204" pitchFamily="34" charset="0"/>
              </a:rPr>
              <a:t>Submit timeline for UAT completion</a:t>
            </a:r>
          </a:p>
          <a:p>
            <a:pPr>
              <a:lnSpc>
                <a:spcPct val="100000"/>
              </a:lnSpc>
              <a:buFont typeface="Arial" panose="020B0604020202020204" pitchFamily="34" charset="0"/>
              <a:buChar char="•"/>
            </a:pPr>
            <a:r>
              <a:rPr lang="en-US" sz="2200" dirty="0"/>
              <a:t>Latest SMC Intake Form:</a:t>
            </a:r>
          </a:p>
          <a:p>
            <a:pPr lvl="1">
              <a:lnSpc>
                <a:spcPct val="100000"/>
              </a:lnSpc>
              <a:buFont typeface="Calibri" panose="020F0502020204030204" pitchFamily="34" charset="0"/>
              <a:buChar char="–"/>
            </a:pPr>
            <a:r>
              <a:rPr lang="en-US" sz="2000" dirty="0">
                <a:latin typeface="Arial" panose="020B0604020202020204" pitchFamily="34" charset="0"/>
                <a:cs typeface="Arial" panose="020B0604020202020204" pitchFamily="34" charset="0"/>
              </a:rPr>
              <a:t>Provide a draft, finalized two weeks before the review</a:t>
            </a:r>
          </a:p>
          <a:p>
            <a:pPr lvl="1">
              <a:lnSpc>
                <a:spcPct val="100000"/>
              </a:lnSpc>
              <a:buFont typeface="Calibri" panose="020F0502020204030204" pitchFamily="34" charset="0"/>
              <a:buChar char="–"/>
            </a:pPr>
            <a:r>
              <a:rPr lang="en-US" sz="2000" dirty="0">
                <a:latin typeface="Arial" panose="020B0604020202020204" pitchFamily="34" charset="0"/>
                <a:cs typeface="Arial" panose="020B0604020202020204" pitchFamily="34" charset="0"/>
              </a:rPr>
              <a:t>Ensure all CMS-required outcomes and CEF items are included; if any are N/A, provide a justification.</a:t>
            </a:r>
            <a:endParaRPr lang="en-US" sz="2400" dirty="0">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A6E64035-21B4-BB0D-AD58-E9BC5B8B500E}"/>
              </a:ext>
            </a:extLst>
          </p:cNvPr>
          <p:cNvSpPr>
            <a:spLocks noGrp="1"/>
          </p:cNvSpPr>
          <p:nvPr>
            <p:ph type="sldNum" sz="quarter" idx="4"/>
          </p:nvPr>
        </p:nvSpPr>
        <p:spPr/>
        <p:txBody>
          <a:bodyPr/>
          <a:lstStyle/>
          <a:p>
            <a:fld id="{307C9BC6-3632-4035-A6F8-73DB694A0BF4}" type="slidenum">
              <a:rPr lang="en-US" smtClean="0"/>
              <a:t>17</a:t>
            </a:fld>
            <a:endParaRPr lang="en-US"/>
          </a:p>
        </p:txBody>
      </p:sp>
      <p:sp>
        <p:nvSpPr>
          <p:cNvPr id="5" name="TextBox 4">
            <a:extLst>
              <a:ext uri="{FF2B5EF4-FFF2-40B4-BE49-F238E27FC236}">
                <a16:creationId xmlns:a16="http://schemas.microsoft.com/office/drawing/2014/main" id="{42114C44-4205-8BB8-C726-6F7D2D5805E3}"/>
              </a:ext>
            </a:extLst>
          </p:cNvPr>
          <p:cNvSpPr txBox="1"/>
          <p:nvPr/>
        </p:nvSpPr>
        <p:spPr>
          <a:xfrm>
            <a:off x="8152492" y="440806"/>
            <a:ext cx="3734707" cy="784830"/>
          </a:xfrm>
          <a:prstGeom prst="rect">
            <a:avLst/>
          </a:prstGeom>
          <a:noFill/>
        </p:spPr>
        <p:txBody>
          <a:bodyPr wrap="square" rtlCol="0">
            <a:spAutoFit/>
          </a:bodyPr>
          <a:lstStyle/>
          <a:p>
            <a:r>
              <a:rPr lang="en-US" sz="1500">
                <a:latin typeface="Arial" panose="020B0604020202020204" pitchFamily="34" charset="0"/>
                <a:cs typeface="Arial" panose="020B0604020202020204" pitchFamily="34" charset="0"/>
              </a:rPr>
              <a:t>* On the first day of each month, the review calendar opens for the upcoming three months, inclusive of that month.</a:t>
            </a:r>
          </a:p>
        </p:txBody>
      </p:sp>
    </p:spTree>
    <p:extLst>
      <p:ext uri="{BB962C8B-B14F-4D97-AF65-F5344CB8AC3E}">
        <p14:creationId xmlns:p14="http://schemas.microsoft.com/office/powerpoint/2010/main" val="33045494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48102A-F531-39B7-A987-6625125DC2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B33D3B-B5B1-F7B3-C7CF-DB2E09950F87}"/>
              </a:ext>
            </a:extLst>
          </p:cNvPr>
          <p:cNvSpPr>
            <a:spLocks noGrp="1"/>
          </p:cNvSpPr>
          <p:nvPr>
            <p:ph type="ctrTitle"/>
          </p:nvPr>
        </p:nvSpPr>
        <p:spPr/>
        <p:txBody>
          <a:bodyPr>
            <a:normAutofit/>
          </a:bodyPr>
          <a:lstStyle/>
          <a:p>
            <a:r>
              <a:rPr lang="en-US" sz="3750">
                <a:solidFill>
                  <a:srgbClr val="004986"/>
                </a:solidFill>
                <a:cs typeface="Calibri Light"/>
              </a:rPr>
              <a:t>ORR Entry </a:t>
            </a:r>
            <a:r>
              <a:rPr lang="en-US" sz="3750">
                <a:cs typeface="Calibri Light"/>
              </a:rPr>
              <a:t>Criteria (2 of 2)</a:t>
            </a:r>
          </a:p>
        </p:txBody>
      </p:sp>
      <p:sp>
        <p:nvSpPr>
          <p:cNvPr id="6" name="Text Placeholder 5">
            <a:extLst>
              <a:ext uri="{FF2B5EF4-FFF2-40B4-BE49-F238E27FC236}">
                <a16:creationId xmlns:a16="http://schemas.microsoft.com/office/drawing/2014/main" id="{0F321394-1CFD-652A-0DA7-2F1F4B7A6FDA}"/>
              </a:ext>
            </a:extLst>
          </p:cNvPr>
          <p:cNvSpPr>
            <a:spLocks noGrp="1"/>
          </p:cNvSpPr>
          <p:nvPr>
            <p:ph type="body" sz="quarter" idx="10"/>
          </p:nvPr>
        </p:nvSpPr>
        <p:spPr>
          <a:xfrm>
            <a:off x="802993" y="1075852"/>
            <a:ext cx="11021576" cy="4322866"/>
          </a:xfrm>
        </p:spPr>
        <p:txBody>
          <a:bodyPr/>
          <a:lstStyle/>
          <a:p>
            <a:pPr>
              <a:lnSpc>
                <a:spcPct val="100000"/>
              </a:lnSpc>
              <a:spcBef>
                <a:spcPts val="600"/>
              </a:spcBef>
            </a:pPr>
            <a:r>
              <a:rPr lang="en-US" sz="2200" dirty="0"/>
              <a:t>The following files or a projected timeline for completion:</a:t>
            </a:r>
          </a:p>
          <a:p>
            <a:pPr lvl="1">
              <a:lnSpc>
                <a:spcPct val="100000"/>
              </a:lnSpc>
              <a:spcBef>
                <a:spcPts val="400"/>
              </a:spcBef>
              <a:buFont typeface="Calibri" panose="020F0502020204030204" pitchFamily="34" charset="0"/>
              <a:buChar char="–"/>
            </a:pPr>
            <a:r>
              <a:rPr lang="en-US" sz="2000" dirty="0">
                <a:latin typeface="Arial" panose="020B0604020202020204" pitchFamily="34" charset="0"/>
                <a:cs typeface="Arial" panose="020B0604020202020204" pitchFamily="34" charset="0"/>
              </a:rPr>
              <a:t>Security and privacy controls assessment report (SAR) and penetration test results:</a:t>
            </a:r>
          </a:p>
          <a:p>
            <a:pPr lvl="2">
              <a:lnSpc>
                <a:spcPct val="100000"/>
              </a:lnSpc>
              <a:spcBef>
                <a:spcPts val="300"/>
              </a:spcBef>
              <a:buFont typeface="Courier New" panose="02070309020205020404" pitchFamily="49" charset="0"/>
              <a:buChar char="o"/>
            </a:pPr>
            <a:r>
              <a:rPr lang="en-US" sz="1800" dirty="0">
                <a:latin typeface="Arial" panose="020B0604020202020204" pitchFamily="34" charset="0"/>
                <a:cs typeface="Arial" panose="020B0604020202020204" pitchFamily="34" charset="0"/>
              </a:rPr>
              <a:t>Provide the independent, third-party SAR and penetration test results conducted within the last two years from the requested ORR date</a:t>
            </a:r>
          </a:p>
          <a:p>
            <a:pPr lvl="2">
              <a:lnSpc>
                <a:spcPct val="100000"/>
              </a:lnSpc>
              <a:spcBef>
                <a:spcPts val="300"/>
              </a:spcBef>
              <a:buFont typeface="Courier New" panose="02070309020205020404" pitchFamily="49" charset="0"/>
              <a:buChar char="o"/>
            </a:pPr>
            <a:r>
              <a:rPr lang="en-US" sz="1800" dirty="0">
                <a:latin typeface="Arial" panose="020B0604020202020204" pitchFamily="34" charset="0"/>
                <a:cs typeface="Arial" panose="020B0604020202020204" pitchFamily="34" charset="0"/>
              </a:rPr>
              <a:t>Provide Authority to Connect (ATC) letter, if applicable</a:t>
            </a:r>
          </a:p>
          <a:p>
            <a:pPr lvl="1">
              <a:lnSpc>
                <a:spcPct val="100000"/>
              </a:lnSpc>
              <a:spcBef>
                <a:spcPts val="400"/>
              </a:spcBef>
              <a:buFont typeface="Calibri" panose="020F0502020204030204" pitchFamily="34" charset="0"/>
              <a:buChar char="–"/>
            </a:pPr>
            <a:r>
              <a:rPr lang="en-US" sz="2000" dirty="0">
                <a:latin typeface="Arial" panose="020B0604020202020204" pitchFamily="34" charset="0"/>
                <a:cs typeface="Arial" panose="020B0604020202020204" pitchFamily="34" charset="0"/>
              </a:rPr>
              <a:t>Plan of Action &amp; Milestones (POA&amp;M):</a:t>
            </a:r>
          </a:p>
          <a:p>
            <a:pPr lvl="2">
              <a:lnSpc>
                <a:spcPct val="100000"/>
              </a:lnSpc>
              <a:spcBef>
                <a:spcPts val="300"/>
              </a:spcBef>
              <a:buFont typeface="Courier New" panose="02070309020205020404" pitchFamily="49" charset="0"/>
              <a:buChar char="o"/>
            </a:pPr>
            <a:r>
              <a:rPr lang="en-US" sz="1800" dirty="0">
                <a:latin typeface="Arial" panose="020B0604020202020204" pitchFamily="34" charset="0"/>
                <a:cs typeface="Arial" panose="020B0604020202020204" pitchFamily="34" charset="0"/>
              </a:rPr>
              <a:t>Provide the most recent status of vulnerabilities regardless of risk level (from SAR, penetration tests, vulnerability scans, disaster recovery test results)</a:t>
            </a:r>
          </a:p>
          <a:p>
            <a:pPr lvl="2">
              <a:lnSpc>
                <a:spcPct val="100000"/>
              </a:lnSpc>
              <a:spcBef>
                <a:spcPts val="300"/>
              </a:spcBef>
              <a:buFont typeface="Courier New" panose="02070309020205020404" pitchFamily="49" charset="0"/>
              <a:buChar char="o"/>
            </a:pPr>
            <a:r>
              <a:rPr lang="en-US" sz="1800" dirty="0">
                <a:latin typeface="Arial" panose="020B0604020202020204" pitchFamily="34" charset="0"/>
                <a:cs typeface="Arial" panose="020B0604020202020204" pitchFamily="34" charset="0"/>
              </a:rPr>
              <a:t>Resolve critical findings prior to requesting to schedule a review (or provide risk acceptance)</a:t>
            </a:r>
          </a:p>
          <a:p>
            <a:pPr>
              <a:lnSpc>
                <a:spcPct val="100000"/>
              </a:lnSpc>
              <a:spcBef>
                <a:spcPts val="600"/>
              </a:spcBef>
            </a:pPr>
            <a:r>
              <a:rPr lang="en-US" sz="2200" dirty="0"/>
              <a:t>CMS Box Link:</a:t>
            </a:r>
          </a:p>
          <a:p>
            <a:pPr lvl="1">
              <a:lnSpc>
                <a:spcPct val="100000"/>
              </a:lnSpc>
              <a:spcBef>
                <a:spcPts val="400"/>
              </a:spcBef>
              <a:buFont typeface="Calibri" panose="020F0502020204030204" pitchFamily="34" charset="0"/>
              <a:buChar char="–"/>
            </a:pPr>
            <a:r>
              <a:rPr lang="en-US" sz="2000" dirty="0">
                <a:latin typeface="Arial" panose="020B0604020202020204" pitchFamily="34" charset="0"/>
                <a:cs typeface="Arial" panose="020B0604020202020204" pitchFamily="34" charset="0"/>
              </a:rPr>
              <a:t>CMS State Officer: access; CMS Certification Team: folder setup</a:t>
            </a:r>
          </a:p>
          <a:p>
            <a:pPr marL="0" indent="0">
              <a:lnSpc>
                <a:spcPct val="100000"/>
              </a:lnSpc>
              <a:spcBef>
                <a:spcPts val="900"/>
              </a:spcBef>
              <a:buNone/>
            </a:pPr>
            <a:r>
              <a:rPr lang="en-US" sz="1800" b="1" dirty="0"/>
              <a:t>Note: </a:t>
            </a:r>
            <a:r>
              <a:rPr lang="en-US" sz="1800" dirty="0"/>
              <a:t>Meeting the entry criteria allows for ORR scheduling; the state must submit up-to-date documents to the applicable certification Box folder two weeks before ORR for evaluation by the CMS Certification Team.</a:t>
            </a:r>
          </a:p>
          <a:p>
            <a:pPr>
              <a:lnSpc>
                <a:spcPct val="100000"/>
              </a:lnSpc>
            </a:pPr>
            <a:endParaRPr lang="en-US" sz="2400" dirty="0"/>
          </a:p>
        </p:txBody>
      </p:sp>
      <p:sp>
        <p:nvSpPr>
          <p:cNvPr id="3" name="Slide Number Placeholder 2">
            <a:extLst>
              <a:ext uri="{FF2B5EF4-FFF2-40B4-BE49-F238E27FC236}">
                <a16:creationId xmlns:a16="http://schemas.microsoft.com/office/drawing/2014/main" id="{43028F4E-55CE-3E96-14AD-54FD54DCF17A}"/>
              </a:ext>
            </a:extLst>
          </p:cNvPr>
          <p:cNvSpPr>
            <a:spLocks noGrp="1"/>
          </p:cNvSpPr>
          <p:nvPr>
            <p:ph type="sldNum" sz="quarter" idx="4"/>
          </p:nvPr>
        </p:nvSpPr>
        <p:spPr/>
        <p:txBody>
          <a:bodyPr/>
          <a:lstStyle/>
          <a:p>
            <a:fld id="{307C9BC6-3632-4035-A6F8-73DB694A0BF4}" type="slidenum">
              <a:rPr lang="en-US" smtClean="0"/>
              <a:t>18</a:t>
            </a:fld>
            <a:endParaRPr lang="en-US"/>
          </a:p>
        </p:txBody>
      </p:sp>
      <p:sp>
        <p:nvSpPr>
          <p:cNvPr id="5" name="TextBox 4">
            <a:extLst>
              <a:ext uri="{FF2B5EF4-FFF2-40B4-BE49-F238E27FC236}">
                <a16:creationId xmlns:a16="http://schemas.microsoft.com/office/drawing/2014/main" id="{3489A0DE-B53D-FC7B-6ABC-918B931B68EF}"/>
              </a:ext>
            </a:extLst>
          </p:cNvPr>
          <p:cNvSpPr txBox="1"/>
          <p:nvPr/>
        </p:nvSpPr>
        <p:spPr>
          <a:xfrm>
            <a:off x="8152492" y="438912"/>
            <a:ext cx="3672077" cy="784830"/>
          </a:xfrm>
          <a:prstGeom prst="rect">
            <a:avLst/>
          </a:prstGeom>
          <a:noFill/>
        </p:spPr>
        <p:txBody>
          <a:bodyPr wrap="square" rtlCol="0">
            <a:spAutoFit/>
          </a:bodyPr>
          <a:lstStyle/>
          <a:p>
            <a:r>
              <a:rPr lang="en-US" sz="1500">
                <a:latin typeface="Arial" panose="020B0604020202020204" pitchFamily="34" charset="0"/>
                <a:cs typeface="Arial" panose="020B0604020202020204" pitchFamily="34" charset="0"/>
              </a:rPr>
              <a:t>* On the first day of each month, the review calendar opens for the upcoming three months, inclusive of that month.</a:t>
            </a:r>
          </a:p>
        </p:txBody>
      </p:sp>
    </p:spTree>
    <p:extLst>
      <p:ext uri="{BB962C8B-B14F-4D97-AF65-F5344CB8AC3E}">
        <p14:creationId xmlns:p14="http://schemas.microsoft.com/office/powerpoint/2010/main" val="32208553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A97F18-1A2D-DCBA-FF4D-A372B16349AC}"/>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455FE956-F49C-2925-07AC-123D83975994}"/>
              </a:ext>
            </a:extLst>
          </p:cNvPr>
          <p:cNvSpPr>
            <a:spLocks noGrp="1"/>
          </p:cNvSpPr>
          <p:nvPr>
            <p:ph type="ctrTitle"/>
          </p:nvPr>
        </p:nvSpPr>
        <p:spPr>
          <a:xfrm>
            <a:off x="928255" y="441383"/>
            <a:ext cx="9144000" cy="66941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sz="3750"/>
              <a:t>Preparing for the ORR</a:t>
            </a:r>
          </a:p>
        </p:txBody>
      </p:sp>
      <p:sp>
        <p:nvSpPr>
          <p:cNvPr id="2" name="Text Placeholder 1">
            <a:extLst>
              <a:ext uri="{FF2B5EF4-FFF2-40B4-BE49-F238E27FC236}">
                <a16:creationId xmlns:a16="http://schemas.microsoft.com/office/drawing/2014/main" id="{BD3D51E9-3BF3-B19D-1E9B-3E27B0170942}"/>
              </a:ext>
            </a:extLst>
          </p:cNvPr>
          <p:cNvSpPr>
            <a:spLocks noGrp="1"/>
          </p:cNvSpPr>
          <p:nvPr>
            <p:ph type="body" sz="quarter" idx="10"/>
          </p:nvPr>
        </p:nvSpPr>
        <p:spPr>
          <a:xfrm>
            <a:off x="928255" y="1208744"/>
            <a:ext cx="10828316" cy="4256636"/>
          </a:xfrm>
        </p:spPr>
        <p:txBody>
          <a:bodyPr/>
          <a:lstStyle/>
          <a:p>
            <a:pPr>
              <a:lnSpc>
                <a:spcPct val="100000"/>
              </a:lnSpc>
            </a:pPr>
            <a:r>
              <a:rPr lang="en-US" sz="2200" dirty="0"/>
              <a:t>Submit draft agenda and presentation slide deck with all certification files two weeks before ORR.</a:t>
            </a:r>
          </a:p>
          <a:p>
            <a:pPr>
              <a:lnSpc>
                <a:spcPct val="100000"/>
              </a:lnSpc>
            </a:pPr>
            <a:r>
              <a:rPr lang="en-US" sz="2200" dirty="0"/>
              <a:t>Finalize agenda and slides one week before ORR.</a:t>
            </a:r>
          </a:p>
          <a:p>
            <a:pPr>
              <a:lnSpc>
                <a:spcPct val="100000"/>
              </a:lnSpc>
            </a:pPr>
            <a:r>
              <a:rPr lang="en-US" sz="2200" dirty="0"/>
              <a:t>Respond to the Information Request Listing (IRL) at least 2 days before the meeting to streamline discussion; otherwise, address each question during the review.</a:t>
            </a:r>
          </a:p>
          <a:p>
            <a:pPr>
              <a:lnSpc>
                <a:spcPct val="100000"/>
              </a:lnSpc>
            </a:pPr>
            <a:r>
              <a:rPr lang="en-US" sz="2200" dirty="0">
                <a:cs typeface="Calibri"/>
              </a:rPr>
              <a:t>Ensure attendance from applicable SMEs (including privacy and security) to respond to the CMS Certification Team’s questions, which could include additional demonstrations in the system.</a:t>
            </a:r>
          </a:p>
          <a:p>
            <a:pPr>
              <a:lnSpc>
                <a:spcPct val="100000"/>
              </a:lnSpc>
            </a:pPr>
            <a:r>
              <a:rPr lang="en-US" sz="2200" dirty="0">
                <a:cs typeface="Calibri"/>
              </a:rPr>
              <a:t>CMS will allow redaction of sensitive information (e.g., IP addresses and hostnames). However, all other information, including network architecture, is required to support the certification decision.</a:t>
            </a:r>
          </a:p>
        </p:txBody>
      </p:sp>
      <p:sp>
        <p:nvSpPr>
          <p:cNvPr id="3" name="Slide Number Placeholder 2">
            <a:extLst>
              <a:ext uri="{FF2B5EF4-FFF2-40B4-BE49-F238E27FC236}">
                <a16:creationId xmlns:a16="http://schemas.microsoft.com/office/drawing/2014/main" id="{546DACBE-3BE4-B73D-DD27-92F743FC0041}"/>
              </a:ext>
            </a:extLst>
          </p:cNvPr>
          <p:cNvSpPr>
            <a:spLocks noGrp="1"/>
          </p:cNvSpPr>
          <p:nvPr>
            <p:ph type="sldNum" sz="quarter" idx="4"/>
          </p:nvPr>
        </p:nvSpPr>
        <p:spPr/>
        <p:txBody>
          <a:bodyPr/>
          <a:lstStyle/>
          <a:p>
            <a:fld id="{295008BC-DA31-4D19-837B-EFA4386B05F5}" type="slidenum">
              <a:rPr lang="en-US" smtClean="0"/>
              <a:t>19</a:t>
            </a:fld>
            <a:endParaRPr lang="en-US"/>
          </a:p>
        </p:txBody>
      </p:sp>
    </p:spTree>
    <p:extLst>
      <p:ext uri="{BB962C8B-B14F-4D97-AF65-F5344CB8AC3E}">
        <p14:creationId xmlns:p14="http://schemas.microsoft.com/office/powerpoint/2010/main" val="591559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5E9926E-AAA3-4CEF-989D-96F275E38812}"/>
              </a:ext>
            </a:extLst>
          </p:cNvPr>
          <p:cNvSpPr txBox="1">
            <a:spLocks noGrp="1"/>
          </p:cNvSpPr>
          <p:nvPr>
            <p:ph type="ctr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indent="0" algn="ctr" defTabSz="914400" rtl="0" eaLnBrk="1" latinLnBrk="0" hangingPunct="1">
              <a:spcBef>
                <a:spcPts val="0"/>
              </a:spcBef>
              <a:buNone/>
              <a:defRPr sz="4400" b="1"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750" b="0">
                <a:solidFill>
                  <a:srgbClr val="004986"/>
                </a:solidFill>
                <a:latin typeface="Arial" panose="020B0604020202020204" pitchFamily="34" charset="0"/>
                <a:cs typeface="Arial" panose="020B0604020202020204" pitchFamily="34" charset="0"/>
              </a:rPr>
              <a:t>Agenda</a:t>
            </a:r>
          </a:p>
        </p:txBody>
      </p:sp>
      <p:sp>
        <p:nvSpPr>
          <p:cNvPr id="2" name="Text Placeholder 1">
            <a:extLst>
              <a:ext uri="{FF2B5EF4-FFF2-40B4-BE49-F238E27FC236}">
                <a16:creationId xmlns:a16="http://schemas.microsoft.com/office/drawing/2014/main" id="{C19E4C32-6DB3-5C46-7C01-18D58F9B297F}"/>
              </a:ext>
            </a:extLst>
          </p:cNvPr>
          <p:cNvSpPr>
            <a:spLocks noGrp="1"/>
          </p:cNvSpPr>
          <p:nvPr>
            <p:ph type="body" sz="quarter" idx="10"/>
          </p:nvPr>
        </p:nvSpPr>
        <p:spPr>
          <a:xfrm>
            <a:off x="928255" y="1313847"/>
            <a:ext cx="9731394" cy="3922296"/>
          </a:xfrm>
        </p:spPr>
        <p:txBody>
          <a:bodyPr/>
          <a:lstStyle/>
          <a:p>
            <a:pPr>
              <a:spcBef>
                <a:spcPts val="600"/>
              </a:spcBef>
            </a:pPr>
            <a:r>
              <a:rPr lang="en-US" sz="2000" dirty="0"/>
              <a:t>SMC Kickoff Purpose, Goals, and Timing</a:t>
            </a:r>
          </a:p>
          <a:p>
            <a:pPr>
              <a:spcBef>
                <a:spcPts val="600"/>
              </a:spcBef>
            </a:pPr>
            <a:r>
              <a:rPr lang="en-US" sz="2000" dirty="0"/>
              <a:t>State and System Profile Review</a:t>
            </a:r>
          </a:p>
          <a:p>
            <a:pPr>
              <a:spcBef>
                <a:spcPts val="600"/>
              </a:spcBef>
            </a:pPr>
            <a:r>
              <a:rPr lang="en-US" sz="2000" dirty="0"/>
              <a:t>What Is SMC?</a:t>
            </a:r>
          </a:p>
          <a:p>
            <a:pPr>
              <a:spcBef>
                <a:spcPts val="600"/>
              </a:spcBef>
            </a:pPr>
            <a:r>
              <a:rPr lang="en-US" sz="2000" dirty="0"/>
              <a:t>SMC Touchpoints</a:t>
            </a:r>
          </a:p>
          <a:p>
            <a:pPr>
              <a:spcBef>
                <a:spcPts val="600"/>
              </a:spcBef>
            </a:pPr>
            <a:r>
              <a:rPr lang="en-US" sz="2000" dirty="0"/>
              <a:t>SMC Milestones</a:t>
            </a:r>
          </a:p>
          <a:p>
            <a:pPr>
              <a:spcBef>
                <a:spcPts val="600"/>
              </a:spcBef>
            </a:pPr>
            <a:r>
              <a:rPr lang="en-US" sz="2000" dirty="0"/>
              <a:t>APD and SMC Intake Form Relationship</a:t>
            </a:r>
          </a:p>
          <a:p>
            <a:pPr>
              <a:spcBef>
                <a:spcPts val="600"/>
              </a:spcBef>
            </a:pPr>
            <a:r>
              <a:rPr lang="en-US" sz="2000" dirty="0"/>
              <a:t>SMC Elements</a:t>
            </a:r>
          </a:p>
          <a:p>
            <a:pPr>
              <a:spcBef>
                <a:spcPts val="600"/>
              </a:spcBef>
            </a:pPr>
            <a:r>
              <a:rPr lang="en-US" sz="2000" dirty="0"/>
              <a:t>What to Expect: Operational Readiness Review (ORR)</a:t>
            </a:r>
          </a:p>
          <a:p>
            <a:pPr>
              <a:spcBef>
                <a:spcPts val="600"/>
              </a:spcBef>
            </a:pPr>
            <a:r>
              <a:rPr lang="en-US" sz="2000" dirty="0"/>
              <a:t>What to Expect: Certification Review (CR)</a:t>
            </a:r>
          </a:p>
          <a:p>
            <a:pPr>
              <a:spcBef>
                <a:spcPts val="600"/>
              </a:spcBef>
            </a:pPr>
            <a:r>
              <a:rPr lang="en-US" sz="2000" dirty="0"/>
              <a:t>Additional Information</a:t>
            </a:r>
          </a:p>
          <a:p>
            <a:pPr>
              <a:spcBef>
                <a:spcPts val="600"/>
              </a:spcBef>
            </a:pPr>
            <a:r>
              <a:rPr lang="en-US" sz="2000" dirty="0"/>
              <a:t>Questions and Action Item Recap</a:t>
            </a:r>
          </a:p>
        </p:txBody>
      </p:sp>
      <p:sp>
        <p:nvSpPr>
          <p:cNvPr id="3" name="Slide Number Placeholder 2">
            <a:extLst>
              <a:ext uri="{FF2B5EF4-FFF2-40B4-BE49-F238E27FC236}">
                <a16:creationId xmlns:a16="http://schemas.microsoft.com/office/drawing/2014/main" id="{F84C1817-5162-4611-BD39-6EE325789770}"/>
              </a:ext>
            </a:extLst>
          </p:cNvPr>
          <p:cNvSpPr>
            <a:spLocks noGrp="1"/>
          </p:cNvSpPr>
          <p:nvPr>
            <p:ph type="sldNum" sz="quarter" idx="4"/>
          </p:nvPr>
        </p:nvSpPr>
        <p:spPr/>
        <p:txBody>
          <a:bodyPr/>
          <a:lstStyle/>
          <a:p>
            <a:fld id="{307C9BC6-3632-4035-A6F8-73DB694A0BF4}" type="slidenum">
              <a:rPr lang="en-US" smtClean="0"/>
              <a:t>2</a:t>
            </a:fld>
            <a:endParaRPr lang="en-US"/>
          </a:p>
        </p:txBody>
      </p:sp>
    </p:spTree>
    <p:custDataLst>
      <p:tags r:id="rId1"/>
    </p:custDataLst>
    <p:extLst>
      <p:ext uri="{BB962C8B-B14F-4D97-AF65-F5344CB8AC3E}">
        <p14:creationId xmlns:p14="http://schemas.microsoft.com/office/powerpoint/2010/main" val="29780693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63259-09EE-11F3-41DE-FD860DC08F57}"/>
              </a:ext>
            </a:extLst>
          </p:cNvPr>
          <p:cNvSpPr>
            <a:spLocks noGrp="1"/>
          </p:cNvSpPr>
          <p:nvPr>
            <p:ph type="ctrTitle" idx="4294967295"/>
          </p:nvPr>
        </p:nvSpPr>
        <p:spPr>
          <a:xfrm>
            <a:off x="344384" y="609600"/>
            <a:ext cx="4013304" cy="3733800"/>
          </a:xfrm>
        </p:spPr>
        <p:txBody>
          <a:bodyPr vert="horz" lIns="91440" tIns="45720" rIns="91440" bIns="45720" rtlCol="0" anchor="b">
            <a:normAutofit/>
          </a:bodyPr>
          <a:lstStyle/>
          <a:p>
            <a:pPr algn="l"/>
            <a:r>
              <a:rPr lang="en-US" sz="4400" kern="1200">
                <a:solidFill>
                  <a:srgbClr val="004986"/>
                </a:solidFill>
                <a:ea typeface="+mj-ea"/>
              </a:rPr>
              <a:t>Sample ORR Agenda</a:t>
            </a:r>
          </a:p>
        </p:txBody>
      </p:sp>
      <p:sp>
        <p:nvSpPr>
          <p:cNvPr id="3" name="Slide Number Placeholder 2">
            <a:extLst>
              <a:ext uri="{FF2B5EF4-FFF2-40B4-BE49-F238E27FC236}">
                <a16:creationId xmlns:a16="http://schemas.microsoft.com/office/drawing/2014/main" id="{6C88A7CA-1489-EBF5-A46F-1838347A3DAB}"/>
              </a:ext>
            </a:extLst>
          </p:cNvPr>
          <p:cNvSpPr>
            <a:spLocks noGrp="1"/>
          </p:cNvSpPr>
          <p:nvPr>
            <p:ph type="sldNum" sz="quarter" idx="4294967295"/>
          </p:nvPr>
        </p:nvSpPr>
        <p:spPr>
          <a:xfrm>
            <a:off x="11733213" y="6356350"/>
            <a:ext cx="458787" cy="365125"/>
          </a:xfrm>
        </p:spPr>
        <p:txBody>
          <a:bodyPr vert="horz" lIns="91440" tIns="45720" rIns="91440" bIns="45720" rtlCol="0" anchor="ctr">
            <a:normAutofit/>
          </a:bodyPr>
          <a:lstStyle/>
          <a:p>
            <a:pPr>
              <a:spcAft>
                <a:spcPts val="600"/>
              </a:spcAft>
            </a:pPr>
            <a:fld id="{307C9BC6-3632-4035-A6F8-73DB694A0BF4}" type="slidenum">
              <a:rPr lang="en-US" smtClean="0"/>
              <a:pPr>
                <a:spcAft>
                  <a:spcPts val="600"/>
                </a:spcAft>
              </a:pPr>
              <a:t>20</a:t>
            </a:fld>
            <a:endParaRPr lang="en-US"/>
          </a:p>
        </p:txBody>
      </p:sp>
      <p:pic>
        <p:nvPicPr>
          <p:cNvPr id="8" name="Picture 7" descr="Table&#10;&#10;AI-generated content may be incorrect.">
            <a:extLst>
              <a:ext uri="{FF2B5EF4-FFF2-40B4-BE49-F238E27FC236}">
                <a16:creationId xmlns:a16="http://schemas.microsoft.com/office/drawing/2014/main" id="{2FF20B92-69F7-CFB6-5D3E-108FD1FE267E}"/>
              </a:ext>
            </a:extLst>
          </p:cNvPr>
          <p:cNvPicPr>
            <a:picLocks noChangeAspect="1"/>
          </p:cNvPicPr>
          <p:nvPr/>
        </p:nvPicPr>
        <p:blipFill>
          <a:blip r:embed="rId3"/>
          <a:stretch>
            <a:fillRect/>
          </a:stretch>
        </p:blipFill>
        <p:spPr>
          <a:xfrm>
            <a:off x="5684389" y="0"/>
            <a:ext cx="6278217" cy="6858000"/>
          </a:xfrm>
          <a:prstGeom prst="rect">
            <a:avLst/>
          </a:prstGeom>
        </p:spPr>
      </p:pic>
    </p:spTree>
    <p:extLst>
      <p:ext uri="{BB962C8B-B14F-4D97-AF65-F5344CB8AC3E}">
        <p14:creationId xmlns:p14="http://schemas.microsoft.com/office/powerpoint/2010/main" val="38024245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04886-8900-E6D4-670E-499CAFCB8BEC}"/>
              </a:ext>
            </a:extLst>
          </p:cNvPr>
          <p:cNvSpPr>
            <a:spLocks noGrp="1"/>
          </p:cNvSpPr>
          <p:nvPr>
            <p:ph type="ctrTitle"/>
          </p:nvPr>
        </p:nvSpPr>
        <p:spPr/>
        <p:txBody>
          <a:bodyPr>
            <a:normAutofit/>
          </a:bodyPr>
          <a:lstStyle/>
          <a:p>
            <a:r>
              <a:rPr lang="en-US" sz="3750">
                <a:solidFill>
                  <a:srgbClr val="004986"/>
                </a:solidFill>
              </a:rPr>
              <a:t>Post ORR</a:t>
            </a:r>
          </a:p>
        </p:txBody>
      </p:sp>
      <p:sp>
        <p:nvSpPr>
          <p:cNvPr id="5" name="Text Placeholder 4">
            <a:extLst>
              <a:ext uri="{FF2B5EF4-FFF2-40B4-BE49-F238E27FC236}">
                <a16:creationId xmlns:a16="http://schemas.microsoft.com/office/drawing/2014/main" id="{C6B1D5A6-20C6-329B-8A7A-D920C3C5B22D}"/>
              </a:ext>
            </a:extLst>
          </p:cNvPr>
          <p:cNvSpPr>
            <a:spLocks noGrp="1"/>
          </p:cNvSpPr>
          <p:nvPr>
            <p:ph type="body" sz="quarter" idx="10"/>
          </p:nvPr>
        </p:nvSpPr>
        <p:spPr>
          <a:xfrm>
            <a:off x="928254" y="1313847"/>
            <a:ext cx="10669385" cy="3922296"/>
          </a:xfrm>
        </p:spPr>
        <p:txBody>
          <a:bodyPr/>
          <a:lstStyle/>
          <a:p>
            <a:pPr>
              <a:lnSpc>
                <a:spcPct val="100000"/>
              </a:lnSpc>
            </a:pPr>
            <a:r>
              <a:rPr lang="en-US" sz="2000" dirty="0"/>
              <a:t>Complete ORR Tear-out action items by the due dates agreed on during the review. </a:t>
            </a:r>
          </a:p>
          <a:p>
            <a:pPr>
              <a:lnSpc>
                <a:spcPct val="100000"/>
              </a:lnSpc>
            </a:pPr>
            <a:r>
              <a:rPr lang="en-US" sz="2000" dirty="0"/>
              <a:t>System will go live. </a:t>
            </a:r>
          </a:p>
          <a:p>
            <a:pPr>
              <a:lnSpc>
                <a:spcPct val="100000"/>
              </a:lnSpc>
              <a:spcBef>
                <a:spcPts val="600"/>
              </a:spcBef>
            </a:pPr>
            <a:r>
              <a:rPr lang="en-US" sz="2000" dirty="0"/>
              <a:t>Begin collecting metrics data starting from the go-live date. </a:t>
            </a:r>
          </a:p>
          <a:p>
            <a:pPr>
              <a:lnSpc>
                <a:spcPct val="100000"/>
              </a:lnSpc>
              <a:spcBef>
                <a:spcPts val="600"/>
              </a:spcBef>
            </a:pPr>
            <a:r>
              <a:rPr lang="en-US" sz="2000" dirty="0"/>
              <a:t>Review and address SMC Intake Form and Tear-out observations/recommendations and provide updates to CMS before or at the time of the Certification Review (CR). </a:t>
            </a:r>
          </a:p>
          <a:p>
            <a:pPr>
              <a:lnSpc>
                <a:spcPct val="100000"/>
              </a:lnSpc>
              <a:spcBef>
                <a:spcPts val="600"/>
              </a:spcBef>
            </a:pPr>
            <a:r>
              <a:rPr lang="en-US" sz="2000" dirty="0"/>
              <a:t>Complete entry criteria for CR scheduling, preferably three months before the intended CR date. </a:t>
            </a:r>
          </a:p>
          <a:p>
            <a:pPr>
              <a:lnSpc>
                <a:spcPct val="100000"/>
              </a:lnSpc>
              <a:spcBef>
                <a:spcPts val="600"/>
              </a:spcBef>
            </a:pPr>
            <a:r>
              <a:rPr lang="en-US" sz="2000" dirty="0"/>
              <a:t>Use the SMC Guidance to prepare for the CR. </a:t>
            </a:r>
          </a:p>
          <a:p>
            <a:pPr>
              <a:lnSpc>
                <a:spcPct val="100000"/>
              </a:lnSpc>
              <a:spcBef>
                <a:spcPts val="600"/>
              </a:spcBef>
            </a:pPr>
            <a:r>
              <a:rPr lang="en-US" sz="2000" dirty="0"/>
              <a:t>To be certified, system must have been operational for at least 6 months and state must submit data for the duration of the period for which it was operational and in compliance with all certification requirements.</a:t>
            </a:r>
          </a:p>
        </p:txBody>
      </p:sp>
      <p:sp>
        <p:nvSpPr>
          <p:cNvPr id="3" name="Slide Number Placeholder 2">
            <a:extLst>
              <a:ext uri="{FF2B5EF4-FFF2-40B4-BE49-F238E27FC236}">
                <a16:creationId xmlns:a16="http://schemas.microsoft.com/office/drawing/2014/main" id="{A6E64035-21B4-BB0D-AD58-E9BC5B8B500E}"/>
              </a:ext>
            </a:extLst>
          </p:cNvPr>
          <p:cNvSpPr>
            <a:spLocks noGrp="1"/>
          </p:cNvSpPr>
          <p:nvPr>
            <p:ph type="sldNum" sz="quarter" idx="4"/>
          </p:nvPr>
        </p:nvSpPr>
        <p:spPr/>
        <p:txBody>
          <a:bodyPr/>
          <a:lstStyle/>
          <a:p>
            <a:fld id="{307C9BC6-3632-4035-A6F8-73DB694A0BF4}" type="slidenum">
              <a:rPr lang="en-US" smtClean="0"/>
              <a:t>21</a:t>
            </a:fld>
            <a:endParaRPr lang="en-US"/>
          </a:p>
        </p:txBody>
      </p:sp>
    </p:spTree>
    <p:extLst>
      <p:ext uri="{BB962C8B-B14F-4D97-AF65-F5344CB8AC3E}">
        <p14:creationId xmlns:p14="http://schemas.microsoft.com/office/powerpoint/2010/main" val="36499254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B324DB9-6647-2DA9-E46F-7B6070722C83}"/>
              </a:ext>
            </a:extLst>
          </p:cNvPr>
          <p:cNvSpPr>
            <a:spLocks noGrp="1"/>
          </p:cNvSpPr>
          <p:nvPr>
            <p:ph type="title"/>
          </p:nvPr>
        </p:nvSpPr>
        <p:spPr/>
        <p:txBody>
          <a:bodyPr/>
          <a:lstStyle/>
          <a:p>
            <a:r>
              <a:rPr lang="en-US" sz="5400"/>
              <a:t>What to Expect:</a:t>
            </a:r>
            <a:br>
              <a:rPr lang="en-US" sz="5400"/>
            </a:br>
            <a:r>
              <a:rPr lang="en-US" sz="5400"/>
              <a:t>Certification Review (CR)</a:t>
            </a:r>
          </a:p>
        </p:txBody>
      </p:sp>
      <p:sp>
        <p:nvSpPr>
          <p:cNvPr id="3" name="Slide Number Placeholder 2">
            <a:extLst>
              <a:ext uri="{FF2B5EF4-FFF2-40B4-BE49-F238E27FC236}">
                <a16:creationId xmlns:a16="http://schemas.microsoft.com/office/drawing/2014/main" id="{2B58EA3D-EF8C-70DE-5166-4BC68F20CD5C}"/>
              </a:ext>
            </a:extLst>
          </p:cNvPr>
          <p:cNvSpPr>
            <a:spLocks noGrp="1"/>
          </p:cNvSpPr>
          <p:nvPr>
            <p:ph type="sldNum" sz="quarter" idx="12"/>
          </p:nvPr>
        </p:nvSpPr>
        <p:spPr/>
        <p:txBody>
          <a:bodyPr/>
          <a:lstStyle/>
          <a:p>
            <a:fld id="{307C9BC6-3632-4035-A6F8-73DB694A0BF4}" type="slidenum">
              <a:rPr lang="en-US" smtClean="0"/>
              <a:t>22</a:t>
            </a:fld>
            <a:endParaRPr lang="en-US"/>
          </a:p>
        </p:txBody>
      </p:sp>
    </p:spTree>
    <p:extLst>
      <p:ext uri="{BB962C8B-B14F-4D97-AF65-F5344CB8AC3E}">
        <p14:creationId xmlns:p14="http://schemas.microsoft.com/office/powerpoint/2010/main" val="35507386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10103FE-EB51-4CB2-8D0E-2119D6A16DB5}"/>
              </a:ext>
            </a:extLst>
          </p:cNvPr>
          <p:cNvSpPr>
            <a:spLocks noGrp="1"/>
          </p:cNvSpPr>
          <p:nvPr>
            <p:ph type="ctrTitle"/>
          </p:nvPr>
        </p:nvSpPr>
        <p:spPr>
          <a:xfrm>
            <a:off x="928255" y="441383"/>
            <a:ext cx="9144000" cy="61170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defTabSz="914400" rtl="0" eaLnBrk="1" fontAlgn="auto" latinLnBrk="0" hangingPunct="1">
              <a:lnSpc>
                <a:spcPct val="90000"/>
              </a:lnSpc>
              <a:spcBef>
                <a:spcPct val="0"/>
              </a:spcBef>
              <a:spcAft>
                <a:spcPts val="0"/>
              </a:spcAft>
              <a:buClrTx/>
              <a:buSzTx/>
              <a:buFontTx/>
              <a:buNone/>
              <a:tabLst/>
              <a:defRPr/>
            </a:pPr>
            <a:r>
              <a:rPr lang="en-US" sz="3750"/>
              <a:t>About the CR</a:t>
            </a:r>
          </a:p>
        </p:txBody>
      </p:sp>
      <p:sp>
        <p:nvSpPr>
          <p:cNvPr id="2" name="Text Placeholder 1">
            <a:extLst>
              <a:ext uri="{FF2B5EF4-FFF2-40B4-BE49-F238E27FC236}">
                <a16:creationId xmlns:a16="http://schemas.microsoft.com/office/drawing/2014/main" id="{B4C5B279-7654-E8FD-B3BD-6EE3806C1BA5}"/>
              </a:ext>
            </a:extLst>
          </p:cNvPr>
          <p:cNvSpPr>
            <a:spLocks noGrp="1"/>
          </p:cNvSpPr>
          <p:nvPr>
            <p:ph type="body" sz="quarter" idx="10"/>
          </p:nvPr>
        </p:nvSpPr>
        <p:spPr>
          <a:xfrm>
            <a:off x="928254" y="1313847"/>
            <a:ext cx="10684625" cy="3922296"/>
          </a:xfrm>
        </p:spPr>
        <p:txBody>
          <a:bodyPr/>
          <a:lstStyle/>
          <a:p>
            <a:pPr>
              <a:lnSpc>
                <a:spcPct val="100000"/>
              </a:lnSpc>
            </a:pPr>
            <a:r>
              <a:rPr lang="en-US" sz="2000" dirty="0"/>
              <a:t>Purpose:</a:t>
            </a:r>
          </a:p>
          <a:p>
            <a:pPr lvl="1">
              <a:lnSpc>
                <a:spcPct val="100000"/>
              </a:lnSpc>
            </a:pPr>
            <a:r>
              <a:rPr lang="en-US" sz="1800" dirty="0">
                <a:latin typeface="Arial" panose="020B0604020202020204" pitchFamily="34" charset="0"/>
                <a:cs typeface="Arial" panose="020B0604020202020204" pitchFamily="34" charset="0"/>
              </a:rPr>
              <a:t>Assess the impact of system functionality in production</a:t>
            </a:r>
          </a:p>
          <a:p>
            <a:pPr lvl="1">
              <a:lnSpc>
                <a:spcPct val="100000"/>
              </a:lnSpc>
            </a:pPr>
            <a:r>
              <a:rPr lang="en-US" sz="1800" dirty="0">
                <a:latin typeface="Arial" panose="020B0604020202020204" pitchFamily="34" charset="0"/>
                <a:cs typeface="Arial" panose="020B0604020202020204" pitchFamily="34" charset="0"/>
              </a:rPr>
              <a:t>Evaluate metrics to demonstrate outcomes and compliance</a:t>
            </a:r>
          </a:p>
          <a:p>
            <a:pPr>
              <a:lnSpc>
                <a:spcPct val="100000"/>
              </a:lnSpc>
            </a:pPr>
            <a:r>
              <a:rPr lang="en-US" sz="2000" dirty="0"/>
              <a:t>Eligibility:</a:t>
            </a:r>
          </a:p>
          <a:p>
            <a:pPr lvl="1">
              <a:lnSpc>
                <a:spcPct val="100000"/>
              </a:lnSpc>
            </a:pPr>
            <a:r>
              <a:rPr lang="en-US" sz="1800" dirty="0">
                <a:latin typeface="Arial" panose="020B0604020202020204" pitchFamily="34" charset="0"/>
                <a:cs typeface="Arial" panose="020B0604020202020204" pitchFamily="34" charset="0"/>
              </a:rPr>
              <a:t>CMS Certification Team will confirm date once state has met the entry criteria</a:t>
            </a:r>
          </a:p>
          <a:p>
            <a:pPr>
              <a:lnSpc>
                <a:spcPct val="100000"/>
              </a:lnSpc>
            </a:pPr>
            <a:r>
              <a:rPr lang="en-US" sz="2000" dirty="0"/>
              <a:t>Timing:</a:t>
            </a:r>
          </a:p>
          <a:p>
            <a:pPr lvl="1">
              <a:lnSpc>
                <a:spcPct val="100000"/>
              </a:lnSpc>
            </a:pPr>
            <a:r>
              <a:rPr lang="en-US" sz="1800" dirty="0">
                <a:latin typeface="Arial" panose="020B0604020202020204" pitchFamily="34" charset="0"/>
                <a:cs typeface="Arial" panose="020B0604020202020204" pitchFamily="34" charset="0"/>
              </a:rPr>
              <a:t>Earliest CR can occur is in the 7th month post go-live (for six months of metrics)</a:t>
            </a:r>
          </a:p>
          <a:p>
            <a:pPr>
              <a:lnSpc>
                <a:spcPct val="100000"/>
              </a:lnSpc>
            </a:pPr>
            <a:r>
              <a:rPr lang="en-US" sz="2000" dirty="0"/>
              <a:t>Demonstrations:</a:t>
            </a:r>
          </a:p>
          <a:p>
            <a:pPr lvl="1">
              <a:lnSpc>
                <a:spcPct val="100000"/>
              </a:lnSpc>
            </a:pPr>
            <a:r>
              <a:rPr lang="en-US" sz="1800" dirty="0">
                <a:latin typeface="Arial" panose="020B0604020202020204" pitchFamily="34" charset="0"/>
                <a:cs typeface="Arial" panose="020B0604020202020204" pitchFamily="34" charset="0"/>
              </a:rPr>
              <a:t>Conducted in the state’s production environment</a:t>
            </a:r>
          </a:p>
        </p:txBody>
      </p:sp>
      <p:sp>
        <p:nvSpPr>
          <p:cNvPr id="3" name="Slide Number Placeholder 2">
            <a:extLst>
              <a:ext uri="{FF2B5EF4-FFF2-40B4-BE49-F238E27FC236}">
                <a16:creationId xmlns:a16="http://schemas.microsoft.com/office/drawing/2014/main" id="{1CE374F1-6ACB-47F0-A40C-0416A081BD4D}"/>
              </a:ext>
            </a:extLst>
          </p:cNvPr>
          <p:cNvSpPr>
            <a:spLocks noGrp="1"/>
          </p:cNvSpPr>
          <p:nvPr>
            <p:ph type="sldNum" sz="quarter" idx="4"/>
          </p:nvPr>
        </p:nvSpPr>
        <p:spPr/>
        <p:txBody>
          <a:bodyPr/>
          <a:lstStyle/>
          <a:p>
            <a:fld id="{295008BC-DA31-4D19-837B-EFA4386B05F5}" type="slidenum">
              <a:rPr lang="en-US" smtClean="0"/>
              <a:t>23</a:t>
            </a:fld>
            <a:endParaRPr lang="en-US"/>
          </a:p>
        </p:txBody>
      </p:sp>
    </p:spTree>
    <p:extLst>
      <p:ext uri="{BB962C8B-B14F-4D97-AF65-F5344CB8AC3E}">
        <p14:creationId xmlns:p14="http://schemas.microsoft.com/office/powerpoint/2010/main" val="22991309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49F3E-E3A0-77F2-6D4F-7BD604767E48}"/>
              </a:ext>
            </a:extLst>
          </p:cNvPr>
          <p:cNvSpPr>
            <a:spLocks noGrp="1"/>
          </p:cNvSpPr>
          <p:nvPr>
            <p:ph type="ctrTitle"/>
          </p:nvPr>
        </p:nvSpPr>
        <p:spPr/>
        <p:txBody>
          <a:bodyPr>
            <a:normAutofit/>
          </a:bodyPr>
          <a:lstStyle/>
          <a:p>
            <a:r>
              <a:rPr lang="en-US" sz="4000" dirty="0">
                <a:solidFill>
                  <a:srgbClr val="004986"/>
                </a:solidFill>
                <a:cs typeface="Arial" panose="020B0604020202020204" pitchFamily="34" charset="0"/>
              </a:rPr>
              <a:t>CR Timeline</a:t>
            </a:r>
          </a:p>
        </p:txBody>
      </p:sp>
      <p:sp>
        <p:nvSpPr>
          <p:cNvPr id="3" name="Slide Number Placeholder 2">
            <a:extLst>
              <a:ext uri="{FF2B5EF4-FFF2-40B4-BE49-F238E27FC236}">
                <a16:creationId xmlns:a16="http://schemas.microsoft.com/office/drawing/2014/main" id="{7C950E6B-64C0-FCE8-08C8-723425FEA1D7}"/>
              </a:ext>
              <a:ext uri="{C183D7F6-B498-43B3-948B-1728B52AA6E4}">
                <adec:decorative xmlns:adec="http://schemas.microsoft.com/office/drawing/2017/decorative" val="1"/>
              </a:ext>
            </a:extLst>
          </p:cNvPr>
          <p:cNvSpPr>
            <a:spLocks noGrp="1"/>
          </p:cNvSpPr>
          <p:nvPr>
            <p:ph type="sldNum" sz="quarter" idx="4"/>
          </p:nvPr>
        </p:nvSpPr>
        <p:spPr/>
        <p:txBody>
          <a:bodyPr/>
          <a:lstStyle/>
          <a:p>
            <a:fld id="{307C9BC6-3632-4035-A6F8-73DB694A0BF4}" type="slidenum">
              <a:rPr lang="en-US" smtClean="0"/>
              <a:t>24</a:t>
            </a:fld>
            <a:endParaRPr lang="en-US"/>
          </a:p>
        </p:txBody>
      </p:sp>
      <p:sp>
        <p:nvSpPr>
          <p:cNvPr id="4" name="Right Arrow 3" descr="Date for CR should be requested 3 months in advance, confirmation is dependent on completion of entry criteria.&#10;Evidence is due 2 weeks prior to CR.&#10;1 week prior to CR the state will receive an Information Request Listing for any additional clarification needed.&#10;1 day after CR, the state will receive the action items.&#10;Approximately 60 days after CR, the state will receive final CR package.&#10;Ongoing the state submits the metrics and will also submit the OAPD.&#10;">
            <a:extLst>
              <a:ext uri="{FF2B5EF4-FFF2-40B4-BE49-F238E27FC236}">
                <a16:creationId xmlns:a16="http://schemas.microsoft.com/office/drawing/2014/main" id="{BCCAF903-0622-076B-6D1F-EEF10C934FAD}"/>
              </a:ext>
            </a:extLst>
          </p:cNvPr>
          <p:cNvSpPr/>
          <p:nvPr/>
        </p:nvSpPr>
        <p:spPr>
          <a:xfrm>
            <a:off x="360838" y="2726665"/>
            <a:ext cx="11649875" cy="10896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09F3D5F7-8DCE-B9BD-2343-C1D53D4C3C2D}"/>
              </a:ext>
              <a:ext uri="{C183D7F6-B498-43B3-948B-1728B52AA6E4}">
                <adec:decorative xmlns:adec="http://schemas.microsoft.com/office/drawing/2017/decorative" val="1"/>
              </a:ext>
            </a:extLst>
          </p:cNvPr>
          <p:cNvSpPr txBox="1"/>
          <p:nvPr/>
        </p:nvSpPr>
        <p:spPr>
          <a:xfrm>
            <a:off x="1071226" y="3012608"/>
            <a:ext cx="1021515" cy="523220"/>
          </a:xfrm>
          <a:prstGeom prst="rect">
            <a:avLst/>
          </a:prstGeom>
          <a:noFill/>
        </p:spPr>
        <p:txBody>
          <a:bodyPr wrap="square" rtlCol="0">
            <a:spAutoFit/>
          </a:bodyPr>
          <a:lstStyle/>
          <a:p>
            <a:pPr algn="ctr"/>
            <a:r>
              <a:rPr lang="en-US" sz="1400">
                <a:solidFill>
                  <a:schemeClr val="bg1"/>
                </a:solidFill>
              </a:rPr>
              <a:t>3 months prior</a:t>
            </a:r>
          </a:p>
        </p:txBody>
      </p:sp>
      <p:cxnSp>
        <p:nvCxnSpPr>
          <p:cNvPr id="13" name="Straight Connector 12">
            <a:extLst>
              <a:ext uri="{FF2B5EF4-FFF2-40B4-BE49-F238E27FC236}">
                <a16:creationId xmlns:a16="http://schemas.microsoft.com/office/drawing/2014/main" id="{61915CC9-9EAF-FCCA-520B-30E24674D58B}"/>
              </a:ext>
              <a:ext uri="{C183D7F6-B498-43B3-948B-1728B52AA6E4}">
                <adec:decorative xmlns:adec="http://schemas.microsoft.com/office/drawing/2017/decorative" val="1"/>
              </a:ext>
            </a:extLst>
          </p:cNvPr>
          <p:cNvCxnSpPr>
            <a:cxnSpLocks/>
          </p:cNvCxnSpPr>
          <p:nvPr/>
        </p:nvCxnSpPr>
        <p:spPr>
          <a:xfrm>
            <a:off x="1581983" y="2152758"/>
            <a:ext cx="0" cy="845932"/>
          </a:xfrm>
          <a:prstGeom prst="line">
            <a:avLst/>
          </a:prstGeom>
        </p:spPr>
        <p:style>
          <a:lnRef idx="1">
            <a:schemeClr val="accent1"/>
          </a:lnRef>
          <a:fillRef idx="0">
            <a:schemeClr val="accent1"/>
          </a:fillRef>
          <a:effectRef idx="0">
            <a:schemeClr val="accent1"/>
          </a:effectRef>
          <a:fontRef idx="minor">
            <a:schemeClr val="tx1"/>
          </a:fontRef>
        </p:style>
      </p:cxnSp>
      <p:sp>
        <p:nvSpPr>
          <p:cNvPr id="11" name="Rounded Rectangle 10">
            <a:extLst>
              <a:ext uri="{FF2B5EF4-FFF2-40B4-BE49-F238E27FC236}">
                <a16:creationId xmlns:a16="http://schemas.microsoft.com/office/drawing/2014/main" id="{B506024D-3274-24DA-FFE5-D5226BD0EADC}"/>
              </a:ext>
              <a:ext uri="{C183D7F6-B498-43B3-948B-1728B52AA6E4}">
                <adec:decorative xmlns:adec="http://schemas.microsoft.com/office/drawing/2017/decorative" val="1"/>
              </a:ext>
            </a:extLst>
          </p:cNvPr>
          <p:cNvSpPr/>
          <p:nvPr/>
        </p:nvSpPr>
        <p:spPr>
          <a:xfrm>
            <a:off x="389454" y="1324982"/>
            <a:ext cx="2519704" cy="12738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600" dirty="0"/>
              <a:t>Date for CR will be confirmed up to 3 months in advance, dependent on completion of entry criteria</a:t>
            </a:r>
          </a:p>
        </p:txBody>
      </p:sp>
      <p:sp>
        <p:nvSpPr>
          <p:cNvPr id="5" name="TextBox 4">
            <a:extLst>
              <a:ext uri="{FF2B5EF4-FFF2-40B4-BE49-F238E27FC236}">
                <a16:creationId xmlns:a16="http://schemas.microsoft.com/office/drawing/2014/main" id="{6B8ECEA8-6E48-BD45-C52B-30CB845395F6}"/>
              </a:ext>
              <a:ext uri="{C183D7F6-B498-43B3-948B-1728B52AA6E4}">
                <adec:decorative xmlns:adec="http://schemas.microsoft.com/office/drawing/2017/decorative" val="1"/>
              </a:ext>
            </a:extLst>
          </p:cNvPr>
          <p:cNvSpPr txBox="1"/>
          <p:nvPr/>
        </p:nvSpPr>
        <p:spPr>
          <a:xfrm>
            <a:off x="2685707" y="3018126"/>
            <a:ext cx="1021515" cy="523220"/>
          </a:xfrm>
          <a:prstGeom prst="rect">
            <a:avLst/>
          </a:prstGeom>
          <a:noFill/>
        </p:spPr>
        <p:txBody>
          <a:bodyPr wrap="square" rtlCol="0">
            <a:spAutoFit/>
          </a:bodyPr>
          <a:lstStyle/>
          <a:p>
            <a:pPr algn="ctr"/>
            <a:r>
              <a:rPr lang="en-US" sz="1400">
                <a:solidFill>
                  <a:schemeClr val="bg1"/>
                </a:solidFill>
              </a:rPr>
              <a:t>2 weeks prior</a:t>
            </a:r>
          </a:p>
        </p:txBody>
      </p:sp>
      <p:cxnSp>
        <p:nvCxnSpPr>
          <p:cNvPr id="51" name="Straight Connector 50">
            <a:extLst>
              <a:ext uri="{FF2B5EF4-FFF2-40B4-BE49-F238E27FC236}">
                <a16:creationId xmlns:a16="http://schemas.microsoft.com/office/drawing/2014/main" id="{809D5E04-A54C-B176-6E3E-2BB5D2C9D280}"/>
              </a:ext>
              <a:ext uri="{C183D7F6-B498-43B3-948B-1728B52AA6E4}">
                <adec:decorative xmlns:adec="http://schemas.microsoft.com/office/drawing/2017/decorative" val="1"/>
              </a:ext>
            </a:extLst>
          </p:cNvPr>
          <p:cNvCxnSpPr>
            <a:cxnSpLocks/>
          </p:cNvCxnSpPr>
          <p:nvPr/>
        </p:nvCxnSpPr>
        <p:spPr>
          <a:xfrm flipV="1">
            <a:off x="3196464" y="3507528"/>
            <a:ext cx="0" cy="727417"/>
          </a:xfrm>
          <a:prstGeom prst="line">
            <a:avLst/>
          </a:prstGeom>
        </p:spPr>
        <p:style>
          <a:lnRef idx="1">
            <a:schemeClr val="accent1"/>
          </a:lnRef>
          <a:fillRef idx="0">
            <a:schemeClr val="accent1"/>
          </a:fillRef>
          <a:effectRef idx="0">
            <a:schemeClr val="accent1"/>
          </a:effectRef>
          <a:fontRef idx="minor">
            <a:schemeClr val="tx1"/>
          </a:fontRef>
        </p:style>
      </p:cxnSp>
      <p:sp>
        <p:nvSpPr>
          <p:cNvPr id="15" name="Rounded Rectangle 14">
            <a:extLst>
              <a:ext uri="{FF2B5EF4-FFF2-40B4-BE49-F238E27FC236}">
                <a16:creationId xmlns:a16="http://schemas.microsoft.com/office/drawing/2014/main" id="{4E0D9ED4-5879-14A2-B831-FDB53E117D9D}"/>
              </a:ext>
              <a:ext uri="{C183D7F6-B498-43B3-948B-1728B52AA6E4}">
                <adec:decorative xmlns:adec="http://schemas.microsoft.com/office/drawing/2017/decorative" val="1"/>
              </a:ext>
            </a:extLst>
          </p:cNvPr>
          <p:cNvSpPr/>
          <p:nvPr/>
        </p:nvSpPr>
        <p:spPr>
          <a:xfrm>
            <a:off x="2592405" y="4234943"/>
            <a:ext cx="1255693" cy="105622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State submits all files</a:t>
            </a:r>
          </a:p>
        </p:txBody>
      </p:sp>
      <p:sp>
        <p:nvSpPr>
          <p:cNvPr id="21" name="TextBox 20">
            <a:extLst>
              <a:ext uri="{FF2B5EF4-FFF2-40B4-BE49-F238E27FC236}">
                <a16:creationId xmlns:a16="http://schemas.microsoft.com/office/drawing/2014/main" id="{B6532D14-138A-4698-3FD5-E9B81C29641F}"/>
              </a:ext>
              <a:ext uri="{C183D7F6-B498-43B3-948B-1728B52AA6E4}">
                <adec:decorative xmlns:adec="http://schemas.microsoft.com/office/drawing/2017/decorative" val="1"/>
              </a:ext>
            </a:extLst>
          </p:cNvPr>
          <p:cNvSpPr txBox="1"/>
          <p:nvPr/>
        </p:nvSpPr>
        <p:spPr>
          <a:xfrm>
            <a:off x="4124281" y="2997219"/>
            <a:ext cx="1021515" cy="523220"/>
          </a:xfrm>
          <a:prstGeom prst="rect">
            <a:avLst/>
          </a:prstGeom>
          <a:noFill/>
        </p:spPr>
        <p:txBody>
          <a:bodyPr wrap="square" rtlCol="0">
            <a:spAutoFit/>
          </a:bodyPr>
          <a:lstStyle/>
          <a:p>
            <a:pPr algn="ctr"/>
            <a:r>
              <a:rPr lang="en-US" sz="1400">
                <a:solidFill>
                  <a:schemeClr val="bg1"/>
                </a:solidFill>
              </a:rPr>
              <a:t>1 week prior</a:t>
            </a:r>
          </a:p>
        </p:txBody>
      </p:sp>
      <p:cxnSp>
        <p:nvCxnSpPr>
          <p:cNvPr id="53" name="Straight Connector 52">
            <a:extLst>
              <a:ext uri="{FF2B5EF4-FFF2-40B4-BE49-F238E27FC236}">
                <a16:creationId xmlns:a16="http://schemas.microsoft.com/office/drawing/2014/main" id="{F8A70778-C2D8-3745-B110-CD6BD0B80B5B}"/>
              </a:ext>
              <a:ext uri="{C183D7F6-B498-43B3-948B-1728B52AA6E4}">
                <adec:decorative xmlns:adec="http://schemas.microsoft.com/office/drawing/2017/decorative" val="1"/>
              </a:ext>
            </a:extLst>
          </p:cNvPr>
          <p:cNvCxnSpPr>
            <a:cxnSpLocks/>
          </p:cNvCxnSpPr>
          <p:nvPr/>
        </p:nvCxnSpPr>
        <p:spPr>
          <a:xfrm>
            <a:off x="4633381" y="2598861"/>
            <a:ext cx="3314" cy="398358"/>
          </a:xfrm>
          <a:prstGeom prst="line">
            <a:avLst/>
          </a:prstGeom>
        </p:spPr>
        <p:style>
          <a:lnRef idx="1">
            <a:schemeClr val="accent1"/>
          </a:lnRef>
          <a:fillRef idx="0">
            <a:schemeClr val="accent1"/>
          </a:fillRef>
          <a:effectRef idx="0">
            <a:schemeClr val="accent1"/>
          </a:effectRef>
          <a:fontRef idx="minor">
            <a:schemeClr val="tx1"/>
          </a:fontRef>
        </p:style>
      </p:cxnSp>
      <p:sp>
        <p:nvSpPr>
          <p:cNvPr id="33" name="Rounded Rectangle 32">
            <a:extLst>
              <a:ext uri="{FF2B5EF4-FFF2-40B4-BE49-F238E27FC236}">
                <a16:creationId xmlns:a16="http://schemas.microsoft.com/office/drawing/2014/main" id="{FCD2D379-EED6-BFC9-264F-EBF1C7EBF951}"/>
              </a:ext>
              <a:ext uri="{C183D7F6-B498-43B3-948B-1728B52AA6E4}">
                <adec:decorative xmlns:adec="http://schemas.microsoft.com/office/drawing/2017/decorative" val="1"/>
              </a:ext>
            </a:extLst>
          </p:cNvPr>
          <p:cNvSpPr/>
          <p:nvPr/>
        </p:nvSpPr>
        <p:spPr>
          <a:xfrm>
            <a:off x="3626069" y="1324982"/>
            <a:ext cx="2017938" cy="12738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State receives Information</a:t>
            </a:r>
          </a:p>
          <a:p>
            <a:pPr algn="ctr"/>
            <a:r>
              <a:rPr lang="en-US" sz="1600" dirty="0"/>
              <a:t>Request Listing (IRL) for any additional clarification needed</a:t>
            </a:r>
          </a:p>
        </p:txBody>
      </p:sp>
      <p:sp>
        <p:nvSpPr>
          <p:cNvPr id="30" name="5-Point Star 29">
            <a:extLst>
              <a:ext uri="{FF2B5EF4-FFF2-40B4-BE49-F238E27FC236}">
                <a16:creationId xmlns:a16="http://schemas.microsoft.com/office/drawing/2014/main" id="{60A51A0B-F422-3965-F92F-E6E3559EF02C}"/>
              </a:ext>
              <a:ext uri="{C183D7F6-B498-43B3-948B-1728B52AA6E4}">
                <adec:decorative xmlns:adec="http://schemas.microsoft.com/office/drawing/2017/decorative" val="1"/>
              </a:ext>
            </a:extLst>
          </p:cNvPr>
          <p:cNvSpPr/>
          <p:nvPr/>
        </p:nvSpPr>
        <p:spPr>
          <a:xfrm>
            <a:off x="5397450" y="2314641"/>
            <a:ext cx="1771683" cy="1614683"/>
          </a:xfrm>
          <a:prstGeom prst="star5">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id="{F8FC0939-9A42-3D40-C617-AFC3FEB87BE5}"/>
              </a:ext>
              <a:ext uri="{C183D7F6-B498-43B3-948B-1728B52AA6E4}">
                <adec:decorative xmlns:adec="http://schemas.microsoft.com/office/drawing/2017/decorative" val="1"/>
              </a:ext>
            </a:extLst>
          </p:cNvPr>
          <p:cNvSpPr txBox="1"/>
          <p:nvPr/>
        </p:nvSpPr>
        <p:spPr>
          <a:xfrm>
            <a:off x="5922283" y="3062903"/>
            <a:ext cx="722015" cy="539642"/>
          </a:xfrm>
          <a:prstGeom prst="rect">
            <a:avLst/>
          </a:prstGeom>
          <a:noFill/>
        </p:spPr>
        <p:txBody>
          <a:bodyPr wrap="square" rtlCol="0">
            <a:spAutoFit/>
          </a:bodyPr>
          <a:lstStyle/>
          <a:p>
            <a:pPr algn="ctr"/>
            <a:r>
              <a:rPr lang="en-US" sz="1400"/>
              <a:t>Date of CR</a:t>
            </a:r>
          </a:p>
        </p:txBody>
      </p:sp>
      <p:sp>
        <p:nvSpPr>
          <p:cNvPr id="6" name="TextBox 5">
            <a:extLst>
              <a:ext uri="{FF2B5EF4-FFF2-40B4-BE49-F238E27FC236}">
                <a16:creationId xmlns:a16="http://schemas.microsoft.com/office/drawing/2014/main" id="{19D2B701-DF9F-7807-FADA-D6C79B3CDFF1}"/>
              </a:ext>
              <a:ext uri="{C183D7F6-B498-43B3-948B-1728B52AA6E4}">
                <adec:decorative xmlns:adec="http://schemas.microsoft.com/office/drawing/2017/decorative" val="1"/>
              </a:ext>
            </a:extLst>
          </p:cNvPr>
          <p:cNvSpPr txBox="1"/>
          <p:nvPr/>
        </p:nvSpPr>
        <p:spPr>
          <a:xfrm>
            <a:off x="7134288" y="3127556"/>
            <a:ext cx="1021515" cy="307777"/>
          </a:xfrm>
          <a:prstGeom prst="rect">
            <a:avLst/>
          </a:prstGeom>
          <a:noFill/>
        </p:spPr>
        <p:txBody>
          <a:bodyPr wrap="square" rtlCol="0">
            <a:spAutoFit/>
          </a:bodyPr>
          <a:lstStyle/>
          <a:p>
            <a:pPr algn="ctr"/>
            <a:r>
              <a:rPr lang="en-US" sz="1400">
                <a:solidFill>
                  <a:schemeClr val="bg1"/>
                </a:solidFill>
              </a:rPr>
              <a:t>1 day after</a:t>
            </a:r>
          </a:p>
        </p:txBody>
      </p:sp>
      <p:cxnSp>
        <p:nvCxnSpPr>
          <p:cNvPr id="55" name="Straight Connector 54">
            <a:extLst>
              <a:ext uri="{FF2B5EF4-FFF2-40B4-BE49-F238E27FC236}">
                <a16:creationId xmlns:a16="http://schemas.microsoft.com/office/drawing/2014/main" id="{22C351C1-4DB0-5AAC-0DE9-DA78BC0F9AC3}"/>
              </a:ext>
              <a:ext uri="{C183D7F6-B498-43B3-948B-1728B52AA6E4}">
                <adec:decorative xmlns:adec="http://schemas.microsoft.com/office/drawing/2017/decorative" val="1"/>
              </a:ext>
            </a:extLst>
          </p:cNvPr>
          <p:cNvCxnSpPr>
            <a:cxnSpLocks/>
          </p:cNvCxnSpPr>
          <p:nvPr/>
        </p:nvCxnSpPr>
        <p:spPr>
          <a:xfrm flipV="1">
            <a:off x="7645045" y="3409249"/>
            <a:ext cx="0" cy="825695"/>
          </a:xfrm>
          <a:prstGeom prst="line">
            <a:avLst/>
          </a:prstGeom>
        </p:spPr>
        <p:style>
          <a:lnRef idx="1">
            <a:schemeClr val="accent1"/>
          </a:lnRef>
          <a:fillRef idx="0">
            <a:schemeClr val="accent1"/>
          </a:fillRef>
          <a:effectRef idx="0">
            <a:schemeClr val="accent1"/>
          </a:effectRef>
          <a:fontRef idx="minor">
            <a:schemeClr val="tx1"/>
          </a:fontRef>
        </p:style>
      </p:cxnSp>
      <p:sp>
        <p:nvSpPr>
          <p:cNvPr id="35" name="Rounded Rectangle 34">
            <a:extLst>
              <a:ext uri="{FF2B5EF4-FFF2-40B4-BE49-F238E27FC236}">
                <a16:creationId xmlns:a16="http://schemas.microsoft.com/office/drawing/2014/main" id="{F7FDC053-AF58-676E-1CD8-E6D597D05298}"/>
              </a:ext>
              <a:ext uri="{C183D7F6-B498-43B3-948B-1728B52AA6E4}">
                <adec:decorative xmlns:adec="http://schemas.microsoft.com/office/drawing/2017/decorative" val="1"/>
              </a:ext>
            </a:extLst>
          </p:cNvPr>
          <p:cNvSpPr/>
          <p:nvPr/>
        </p:nvSpPr>
        <p:spPr>
          <a:xfrm>
            <a:off x="6787594" y="4234944"/>
            <a:ext cx="1714903" cy="10954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a:t>State receives action item list</a:t>
            </a:r>
          </a:p>
        </p:txBody>
      </p:sp>
      <p:sp>
        <p:nvSpPr>
          <p:cNvPr id="18" name="TextBox 17">
            <a:extLst>
              <a:ext uri="{FF2B5EF4-FFF2-40B4-BE49-F238E27FC236}">
                <a16:creationId xmlns:a16="http://schemas.microsoft.com/office/drawing/2014/main" id="{CED35FE9-0D90-AD65-F4A9-604D6443148A}"/>
              </a:ext>
              <a:ext uri="{C183D7F6-B498-43B3-948B-1728B52AA6E4}">
                <adec:decorative xmlns:adec="http://schemas.microsoft.com/office/drawing/2017/decorative" val="1"/>
              </a:ext>
            </a:extLst>
          </p:cNvPr>
          <p:cNvSpPr txBox="1"/>
          <p:nvPr/>
        </p:nvSpPr>
        <p:spPr>
          <a:xfrm>
            <a:off x="8159573" y="3024198"/>
            <a:ext cx="1021515" cy="523220"/>
          </a:xfrm>
          <a:prstGeom prst="rect">
            <a:avLst/>
          </a:prstGeom>
          <a:noFill/>
        </p:spPr>
        <p:txBody>
          <a:bodyPr wrap="square" lIns="91440" tIns="45720" rIns="91440" bIns="45720" rtlCol="0" anchor="t">
            <a:spAutoFit/>
          </a:bodyPr>
          <a:lstStyle/>
          <a:p>
            <a:pPr algn="ctr"/>
            <a:r>
              <a:rPr lang="en-US" sz="1400" dirty="0">
                <a:solidFill>
                  <a:schemeClr val="bg1"/>
                </a:solidFill>
              </a:rPr>
              <a:t>NLT 60 days after</a:t>
            </a:r>
          </a:p>
        </p:txBody>
      </p:sp>
      <p:cxnSp>
        <p:nvCxnSpPr>
          <p:cNvPr id="41" name="Straight Connector 40">
            <a:extLst>
              <a:ext uri="{FF2B5EF4-FFF2-40B4-BE49-F238E27FC236}">
                <a16:creationId xmlns:a16="http://schemas.microsoft.com/office/drawing/2014/main" id="{CB321553-9033-A3DB-1653-F31B65525B0D}"/>
              </a:ext>
              <a:ext uri="{C183D7F6-B498-43B3-948B-1728B52AA6E4}">
                <adec:decorative xmlns:adec="http://schemas.microsoft.com/office/drawing/2017/decorative" val="1"/>
              </a:ext>
            </a:extLst>
          </p:cNvPr>
          <p:cNvCxnSpPr>
            <a:cxnSpLocks/>
          </p:cNvCxnSpPr>
          <p:nvPr/>
        </p:nvCxnSpPr>
        <p:spPr>
          <a:xfrm flipV="1">
            <a:off x="8670330" y="2168936"/>
            <a:ext cx="0" cy="859850"/>
          </a:xfrm>
          <a:prstGeom prst="line">
            <a:avLst/>
          </a:prstGeom>
        </p:spPr>
        <p:style>
          <a:lnRef idx="1">
            <a:schemeClr val="accent1"/>
          </a:lnRef>
          <a:fillRef idx="0">
            <a:schemeClr val="accent1"/>
          </a:fillRef>
          <a:effectRef idx="0">
            <a:schemeClr val="accent1"/>
          </a:effectRef>
          <a:fontRef idx="minor">
            <a:schemeClr val="tx1"/>
          </a:fontRef>
        </p:style>
      </p:cxnSp>
      <p:sp>
        <p:nvSpPr>
          <p:cNvPr id="9" name="Rounded Rectangle 8">
            <a:extLst>
              <a:ext uri="{FF2B5EF4-FFF2-40B4-BE49-F238E27FC236}">
                <a16:creationId xmlns:a16="http://schemas.microsoft.com/office/drawing/2014/main" id="{78A06D6D-CBB8-E158-5AD5-2ED61FBE010C}"/>
              </a:ext>
              <a:ext uri="{C183D7F6-B498-43B3-948B-1728B52AA6E4}">
                <adec:decorative xmlns:adec="http://schemas.microsoft.com/office/drawing/2017/decorative" val="1"/>
              </a:ext>
            </a:extLst>
          </p:cNvPr>
          <p:cNvSpPr/>
          <p:nvPr/>
        </p:nvSpPr>
        <p:spPr>
          <a:xfrm>
            <a:off x="7735397" y="1289789"/>
            <a:ext cx="1869867" cy="13090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State receives final CR package which includes the report, adjudicated SMC Intake Form, and decision letter</a:t>
            </a:r>
            <a:endParaRPr lang="en-US" sz="1400" strike="sngStrike" dirty="0"/>
          </a:p>
        </p:txBody>
      </p:sp>
      <p:cxnSp>
        <p:nvCxnSpPr>
          <p:cNvPr id="40" name="Straight Connector 39">
            <a:extLst>
              <a:ext uri="{FF2B5EF4-FFF2-40B4-BE49-F238E27FC236}">
                <a16:creationId xmlns:a16="http://schemas.microsoft.com/office/drawing/2014/main" id="{D5014CB1-30CE-4F25-7A34-D2EADD5F8D93}"/>
              </a:ext>
              <a:ext uri="{C183D7F6-B498-43B3-948B-1728B52AA6E4}">
                <adec:decorative xmlns:adec="http://schemas.microsoft.com/office/drawing/2017/decorative" val="1"/>
              </a:ext>
            </a:extLst>
          </p:cNvPr>
          <p:cNvCxnSpPr>
            <a:cxnSpLocks/>
          </p:cNvCxnSpPr>
          <p:nvPr/>
        </p:nvCxnSpPr>
        <p:spPr>
          <a:xfrm flipV="1">
            <a:off x="9983031" y="3520439"/>
            <a:ext cx="0" cy="808035"/>
          </a:xfrm>
          <a:prstGeom prst="line">
            <a:avLst/>
          </a:prstGeom>
        </p:spPr>
        <p:style>
          <a:lnRef idx="1">
            <a:schemeClr val="accent1"/>
          </a:lnRef>
          <a:fillRef idx="0">
            <a:schemeClr val="accent1"/>
          </a:fillRef>
          <a:effectRef idx="0">
            <a:schemeClr val="accent1"/>
          </a:effectRef>
          <a:fontRef idx="minor">
            <a:schemeClr val="tx1"/>
          </a:fontRef>
        </p:style>
      </p:cxnSp>
      <p:sp>
        <p:nvSpPr>
          <p:cNvPr id="12" name="Rounded Rectangle 11">
            <a:extLst>
              <a:ext uri="{FF2B5EF4-FFF2-40B4-BE49-F238E27FC236}">
                <a16:creationId xmlns:a16="http://schemas.microsoft.com/office/drawing/2014/main" id="{DDCDAA78-8FF0-8F1A-3638-9A34392867B5}"/>
              </a:ext>
              <a:ext uri="{C183D7F6-B498-43B3-948B-1728B52AA6E4}">
                <adec:decorative xmlns:adec="http://schemas.microsoft.com/office/drawing/2017/decorative" val="1"/>
              </a:ext>
            </a:extLst>
          </p:cNvPr>
          <p:cNvSpPr/>
          <p:nvPr/>
        </p:nvSpPr>
        <p:spPr>
          <a:xfrm>
            <a:off x="9048906" y="4234944"/>
            <a:ext cx="1866587" cy="10896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t>State submits metrics regularly via the Operational Report Workbook</a:t>
            </a:r>
            <a:endParaRPr lang="en-US" sz="1400" strike="sngStrike"/>
          </a:p>
        </p:txBody>
      </p:sp>
      <p:sp>
        <p:nvSpPr>
          <p:cNvPr id="20" name="TextBox 19">
            <a:extLst>
              <a:ext uri="{FF2B5EF4-FFF2-40B4-BE49-F238E27FC236}">
                <a16:creationId xmlns:a16="http://schemas.microsoft.com/office/drawing/2014/main" id="{5EB742E4-306D-6574-316C-D5C4B57741CD}"/>
              </a:ext>
              <a:ext uri="{C183D7F6-B498-43B3-948B-1728B52AA6E4}">
                <adec:decorative xmlns:adec="http://schemas.microsoft.com/office/drawing/2017/decorative" val="1"/>
              </a:ext>
            </a:extLst>
          </p:cNvPr>
          <p:cNvSpPr txBox="1"/>
          <p:nvPr/>
        </p:nvSpPr>
        <p:spPr>
          <a:xfrm>
            <a:off x="9811306" y="3111716"/>
            <a:ext cx="1021515" cy="307777"/>
          </a:xfrm>
          <a:prstGeom prst="rect">
            <a:avLst/>
          </a:prstGeom>
          <a:noFill/>
        </p:spPr>
        <p:txBody>
          <a:bodyPr wrap="square" rtlCol="0">
            <a:spAutoFit/>
          </a:bodyPr>
          <a:lstStyle/>
          <a:p>
            <a:pPr algn="ctr"/>
            <a:r>
              <a:rPr lang="en-US" sz="1400">
                <a:solidFill>
                  <a:schemeClr val="bg1"/>
                </a:solidFill>
              </a:rPr>
              <a:t>Ongoing</a:t>
            </a:r>
          </a:p>
        </p:txBody>
      </p:sp>
      <p:cxnSp>
        <p:nvCxnSpPr>
          <p:cNvPr id="17" name="Straight Connector 16">
            <a:extLst>
              <a:ext uri="{FF2B5EF4-FFF2-40B4-BE49-F238E27FC236}">
                <a16:creationId xmlns:a16="http://schemas.microsoft.com/office/drawing/2014/main" id="{0C1AC194-6629-662A-BDED-F03686DC669E}"/>
              </a:ext>
              <a:ext uri="{C183D7F6-B498-43B3-948B-1728B52AA6E4}">
                <adec:decorative xmlns:adec="http://schemas.microsoft.com/office/drawing/2017/decorative" val="1"/>
              </a:ext>
            </a:extLst>
          </p:cNvPr>
          <p:cNvCxnSpPr>
            <a:cxnSpLocks/>
          </p:cNvCxnSpPr>
          <p:nvPr/>
        </p:nvCxnSpPr>
        <p:spPr>
          <a:xfrm flipV="1">
            <a:off x="10781515" y="2216163"/>
            <a:ext cx="0" cy="808035"/>
          </a:xfrm>
          <a:prstGeom prst="line">
            <a:avLst/>
          </a:prstGeom>
        </p:spPr>
        <p:style>
          <a:lnRef idx="1">
            <a:schemeClr val="accent1"/>
          </a:lnRef>
          <a:fillRef idx="0">
            <a:schemeClr val="accent1"/>
          </a:fillRef>
          <a:effectRef idx="0">
            <a:schemeClr val="accent1"/>
          </a:effectRef>
          <a:fontRef idx="minor">
            <a:schemeClr val="tx1"/>
          </a:fontRef>
        </p:style>
      </p:cxnSp>
      <p:sp>
        <p:nvSpPr>
          <p:cNvPr id="14" name="Rounded Rectangle 13">
            <a:extLst>
              <a:ext uri="{FF2B5EF4-FFF2-40B4-BE49-F238E27FC236}">
                <a16:creationId xmlns:a16="http://schemas.microsoft.com/office/drawing/2014/main" id="{923DFFE0-7685-04A7-EC0B-10C9BE00D7D5}"/>
              </a:ext>
              <a:ext uri="{C183D7F6-B498-43B3-948B-1728B52AA6E4}">
                <adec:decorative xmlns:adec="http://schemas.microsoft.com/office/drawing/2017/decorative" val="1"/>
              </a:ext>
            </a:extLst>
          </p:cNvPr>
          <p:cNvSpPr/>
          <p:nvPr/>
        </p:nvSpPr>
        <p:spPr>
          <a:xfrm>
            <a:off x="9899529" y="1324982"/>
            <a:ext cx="1597146" cy="12738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State submits the Operational APD (OAPD) for CMS approval </a:t>
            </a:r>
          </a:p>
        </p:txBody>
      </p:sp>
    </p:spTree>
    <p:extLst>
      <p:ext uri="{BB962C8B-B14F-4D97-AF65-F5344CB8AC3E}">
        <p14:creationId xmlns:p14="http://schemas.microsoft.com/office/powerpoint/2010/main" val="7180916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04886-8900-E6D4-670E-499CAFCB8BEC}"/>
              </a:ext>
            </a:extLst>
          </p:cNvPr>
          <p:cNvSpPr>
            <a:spLocks noGrp="1"/>
          </p:cNvSpPr>
          <p:nvPr>
            <p:ph type="ctrTitle"/>
          </p:nvPr>
        </p:nvSpPr>
        <p:spPr/>
        <p:txBody>
          <a:bodyPr>
            <a:normAutofit/>
          </a:bodyPr>
          <a:lstStyle/>
          <a:p>
            <a:r>
              <a:rPr lang="en-US" sz="3750" dirty="0">
                <a:solidFill>
                  <a:srgbClr val="004986"/>
                </a:solidFill>
                <a:cs typeface="Calibri Light"/>
              </a:rPr>
              <a:t>CR Entry </a:t>
            </a:r>
            <a:r>
              <a:rPr lang="en-US" sz="3750" dirty="0">
                <a:cs typeface="Calibri Light"/>
              </a:rPr>
              <a:t>Criteria (1 of 3)</a:t>
            </a:r>
          </a:p>
        </p:txBody>
      </p:sp>
      <p:sp>
        <p:nvSpPr>
          <p:cNvPr id="8" name="TextBox 7">
            <a:extLst>
              <a:ext uri="{FF2B5EF4-FFF2-40B4-BE49-F238E27FC236}">
                <a16:creationId xmlns:a16="http://schemas.microsoft.com/office/drawing/2014/main" id="{DDD64F97-AAC7-1E63-DE20-E43CAC270A80}"/>
              </a:ext>
            </a:extLst>
          </p:cNvPr>
          <p:cNvSpPr txBox="1"/>
          <p:nvPr/>
        </p:nvSpPr>
        <p:spPr>
          <a:xfrm>
            <a:off x="8156448" y="438912"/>
            <a:ext cx="3702622" cy="784830"/>
          </a:xfrm>
          <a:prstGeom prst="rect">
            <a:avLst/>
          </a:prstGeom>
          <a:noFill/>
        </p:spPr>
        <p:txBody>
          <a:bodyPr wrap="square" rtlCol="0">
            <a:spAutoFit/>
          </a:bodyPr>
          <a:lstStyle/>
          <a:p>
            <a:r>
              <a:rPr lang="en-US" sz="1500">
                <a:latin typeface="Arial" panose="020B0604020202020204" pitchFamily="34" charset="0"/>
                <a:cs typeface="Arial" panose="020B0604020202020204" pitchFamily="34" charset="0"/>
              </a:rPr>
              <a:t>* On the first day of each month, the review calendar opens for the upcoming three months, inclusive of that month.</a:t>
            </a:r>
          </a:p>
        </p:txBody>
      </p:sp>
      <p:sp>
        <p:nvSpPr>
          <p:cNvPr id="4" name="Text Placeholder 3">
            <a:extLst>
              <a:ext uri="{FF2B5EF4-FFF2-40B4-BE49-F238E27FC236}">
                <a16:creationId xmlns:a16="http://schemas.microsoft.com/office/drawing/2014/main" id="{56F2E1A3-EDA3-220B-54B4-E9F16D507393}"/>
              </a:ext>
            </a:extLst>
          </p:cNvPr>
          <p:cNvSpPr>
            <a:spLocks noGrp="1"/>
          </p:cNvSpPr>
          <p:nvPr>
            <p:ph type="body" sz="quarter" idx="10"/>
          </p:nvPr>
        </p:nvSpPr>
        <p:spPr>
          <a:xfrm>
            <a:off x="928254" y="1313847"/>
            <a:ext cx="10708425" cy="3922296"/>
          </a:xfrm>
        </p:spPr>
        <p:txBody>
          <a:bodyPr/>
          <a:lstStyle/>
          <a:p>
            <a:pPr marL="0" indent="0">
              <a:buNone/>
            </a:pPr>
            <a:r>
              <a:rPr lang="en-US" sz="2400" b="1" dirty="0"/>
              <a:t>Prior to scheduling a Certification Review (CR), the state must provide:  </a:t>
            </a:r>
          </a:p>
          <a:p>
            <a:pPr>
              <a:lnSpc>
                <a:spcPct val="100000"/>
              </a:lnSpc>
              <a:spcBef>
                <a:spcPts val="600"/>
              </a:spcBef>
            </a:pPr>
            <a:r>
              <a:rPr lang="en-US" sz="2200" dirty="0"/>
              <a:t>Latest SMC Intake Form:</a:t>
            </a:r>
          </a:p>
          <a:p>
            <a:pPr lvl="1">
              <a:buFont typeface="Calibri" panose="020F0502020204030204" pitchFamily="34" charset="0"/>
              <a:buChar char="–"/>
            </a:pPr>
            <a:r>
              <a:rPr lang="en-US" sz="2000" dirty="0">
                <a:latin typeface="Arial" panose="020B0604020202020204" pitchFamily="34" charset="0"/>
                <a:cs typeface="Arial" panose="020B0604020202020204" pitchFamily="34" charset="0"/>
              </a:rPr>
              <a:t>Provide a draft, finalized two weeks before the review</a:t>
            </a:r>
          </a:p>
          <a:p>
            <a:pPr>
              <a:lnSpc>
                <a:spcPct val="100000"/>
              </a:lnSpc>
              <a:spcBef>
                <a:spcPts val="600"/>
              </a:spcBef>
            </a:pPr>
            <a:r>
              <a:rPr lang="en-US" sz="2200" dirty="0"/>
              <a:t>Metric Data:</a:t>
            </a:r>
          </a:p>
          <a:p>
            <a:pPr lvl="1">
              <a:buFont typeface="Calibri" panose="020F0502020204030204" pitchFamily="34" charset="0"/>
              <a:buChar char="–"/>
            </a:pPr>
            <a:r>
              <a:rPr lang="en-US" sz="2000" dirty="0">
                <a:latin typeface="Arial" panose="020B0604020202020204" pitchFamily="34" charset="0"/>
                <a:cs typeface="Arial" panose="020B0604020202020204" pitchFamily="34" charset="0"/>
              </a:rPr>
              <a:t>Submit data from go-live date to the most recent month end</a:t>
            </a:r>
          </a:p>
          <a:p>
            <a:pPr>
              <a:lnSpc>
                <a:spcPct val="100000"/>
              </a:lnSpc>
              <a:spcBef>
                <a:spcPts val="600"/>
              </a:spcBef>
            </a:pPr>
            <a:r>
              <a:rPr lang="en-US" sz="2200" dirty="0"/>
              <a:t>Security and privacy controls assessment report (SAR) and penetration test results:</a:t>
            </a:r>
          </a:p>
          <a:p>
            <a:pPr lvl="1">
              <a:buFont typeface="Calibri" panose="020F0502020204030204" pitchFamily="34" charset="0"/>
              <a:buChar char="–"/>
            </a:pPr>
            <a:r>
              <a:rPr lang="en-US" sz="2000" dirty="0">
                <a:latin typeface="Arial" panose="020B0604020202020204" pitchFamily="34" charset="0"/>
                <a:cs typeface="Arial" panose="020B0604020202020204" pitchFamily="34" charset="0"/>
              </a:rPr>
              <a:t>Provide the independent, third-party SAR and penetration test results conducted within the last two years from the requested CR date</a:t>
            </a:r>
          </a:p>
          <a:p>
            <a:pPr lvl="1">
              <a:buFont typeface="Calibri" panose="020F0502020204030204" pitchFamily="34" charset="0"/>
              <a:buChar char="–"/>
            </a:pPr>
            <a:r>
              <a:rPr lang="en-US" sz="2000" dirty="0">
                <a:latin typeface="Arial" panose="020B0604020202020204" pitchFamily="34" charset="0"/>
                <a:cs typeface="Arial" panose="020B0604020202020204" pitchFamily="34" charset="0"/>
              </a:rPr>
              <a:t>Provide Authority to Connect (ATC) letter, if applicable</a:t>
            </a:r>
          </a:p>
        </p:txBody>
      </p:sp>
      <p:sp>
        <p:nvSpPr>
          <p:cNvPr id="3" name="Slide Number Placeholder 2">
            <a:extLst>
              <a:ext uri="{FF2B5EF4-FFF2-40B4-BE49-F238E27FC236}">
                <a16:creationId xmlns:a16="http://schemas.microsoft.com/office/drawing/2014/main" id="{A6E64035-21B4-BB0D-AD58-E9BC5B8B500E}"/>
              </a:ext>
            </a:extLst>
          </p:cNvPr>
          <p:cNvSpPr>
            <a:spLocks noGrp="1"/>
          </p:cNvSpPr>
          <p:nvPr>
            <p:ph type="sldNum" sz="quarter" idx="4"/>
          </p:nvPr>
        </p:nvSpPr>
        <p:spPr/>
        <p:txBody>
          <a:bodyPr/>
          <a:lstStyle/>
          <a:p>
            <a:fld id="{307C9BC6-3632-4035-A6F8-73DB694A0BF4}" type="slidenum">
              <a:rPr lang="en-US" smtClean="0"/>
              <a:t>25</a:t>
            </a:fld>
            <a:endParaRPr lang="en-US"/>
          </a:p>
        </p:txBody>
      </p:sp>
    </p:spTree>
    <p:extLst>
      <p:ext uri="{BB962C8B-B14F-4D97-AF65-F5344CB8AC3E}">
        <p14:creationId xmlns:p14="http://schemas.microsoft.com/office/powerpoint/2010/main" val="16318498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FF197C-B8C7-E4E4-8C79-1229B4A0B6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5230B4-38FA-8CA9-8603-F9359B306866}"/>
              </a:ext>
            </a:extLst>
          </p:cNvPr>
          <p:cNvSpPr>
            <a:spLocks noGrp="1"/>
          </p:cNvSpPr>
          <p:nvPr>
            <p:ph type="ctrTitle"/>
          </p:nvPr>
        </p:nvSpPr>
        <p:spPr/>
        <p:txBody>
          <a:bodyPr>
            <a:normAutofit/>
          </a:bodyPr>
          <a:lstStyle/>
          <a:p>
            <a:r>
              <a:rPr lang="en-US" sz="3750" dirty="0">
                <a:solidFill>
                  <a:srgbClr val="004986"/>
                </a:solidFill>
                <a:cs typeface="Calibri Light"/>
              </a:rPr>
              <a:t>CR Entry </a:t>
            </a:r>
            <a:r>
              <a:rPr lang="en-US" sz="3750" dirty="0">
                <a:cs typeface="Calibri Light"/>
              </a:rPr>
              <a:t>Criteria (2 of 3)</a:t>
            </a:r>
          </a:p>
        </p:txBody>
      </p:sp>
      <p:sp>
        <p:nvSpPr>
          <p:cNvPr id="8" name="TextBox 7">
            <a:extLst>
              <a:ext uri="{FF2B5EF4-FFF2-40B4-BE49-F238E27FC236}">
                <a16:creationId xmlns:a16="http://schemas.microsoft.com/office/drawing/2014/main" id="{3081D401-A4C9-BA25-A52A-33A79A6083E2}"/>
              </a:ext>
            </a:extLst>
          </p:cNvPr>
          <p:cNvSpPr txBox="1"/>
          <p:nvPr/>
        </p:nvSpPr>
        <p:spPr>
          <a:xfrm>
            <a:off x="8152493" y="438912"/>
            <a:ext cx="3429000" cy="1015663"/>
          </a:xfrm>
          <a:prstGeom prst="rect">
            <a:avLst/>
          </a:prstGeom>
          <a:noFill/>
        </p:spPr>
        <p:txBody>
          <a:bodyPr wrap="square" rtlCol="0">
            <a:spAutoFit/>
          </a:bodyPr>
          <a:lstStyle/>
          <a:p>
            <a:r>
              <a:rPr lang="en-US" sz="1500">
                <a:latin typeface="Arial" panose="020B0604020202020204" pitchFamily="34" charset="0"/>
                <a:cs typeface="Arial" panose="020B0604020202020204" pitchFamily="34" charset="0"/>
              </a:rPr>
              <a:t>* On the first day of each month, the review calendar opens for the upcoming three months, inclusive of that month.</a:t>
            </a:r>
          </a:p>
        </p:txBody>
      </p:sp>
      <p:sp>
        <p:nvSpPr>
          <p:cNvPr id="4" name="Text Placeholder 3">
            <a:extLst>
              <a:ext uri="{FF2B5EF4-FFF2-40B4-BE49-F238E27FC236}">
                <a16:creationId xmlns:a16="http://schemas.microsoft.com/office/drawing/2014/main" id="{3C382DD7-82C4-6D25-2D22-338B8DD41749}"/>
              </a:ext>
            </a:extLst>
          </p:cNvPr>
          <p:cNvSpPr>
            <a:spLocks noGrp="1"/>
          </p:cNvSpPr>
          <p:nvPr>
            <p:ph type="body" sz="quarter" idx="10"/>
          </p:nvPr>
        </p:nvSpPr>
        <p:spPr>
          <a:xfrm>
            <a:off x="928255" y="1467852"/>
            <a:ext cx="11117972" cy="3922296"/>
          </a:xfrm>
        </p:spPr>
        <p:txBody>
          <a:bodyPr/>
          <a:lstStyle/>
          <a:p>
            <a:pPr>
              <a:lnSpc>
                <a:spcPct val="100000"/>
              </a:lnSpc>
            </a:pPr>
            <a:r>
              <a:rPr lang="en-US" sz="2200" dirty="0"/>
              <a:t>Plan of Action &amp; Milestones (POA&amp;M):</a:t>
            </a:r>
          </a:p>
          <a:p>
            <a:pPr lvl="1">
              <a:lnSpc>
                <a:spcPct val="100000"/>
              </a:lnSpc>
              <a:buFont typeface="Calibri" panose="020F0502020204030204" pitchFamily="34" charset="0"/>
              <a:buChar char="–"/>
            </a:pPr>
            <a:r>
              <a:rPr lang="en-US" sz="2000" dirty="0">
                <a:latin typeface="Arial" panose="020B0604020202020204" pitchFamily="34" charset="0"/>
                <a:cs typeface="Arial" panose="020B0604020202020204" pitchFamily="34" charset="0"/>
              </a:rPr>
              <a:t>Provide the most recent status of vulnerabilities regardless of risk level (from SAR, penetration tests, vulnerability scans, disaster recovery test results)</a:t>
            </a:r>
          </a:p>
          <a:p>
            <a:pPr lvl="1">
              <a:lnSpc>
                <a:spcPct val="100000"/>
              </a:lnSpc>
              <a:buFont typeface="Calibri" panose="020F0502020204030204" pitchFamily="34" charset="0"/>
              <a:buChar char="–"/>
            </a:pPr>
            <a:r>
              <a:rPr lang="en-US" sz="2000" dirty="0">
                <a:latin typeface="Arial" panose="020B0604020202020204" pitchFamily="34" charset="0"/>
                <a:cs typeface="Arial" panose="020B0604020202020204" pitchFamily="34" charset="0"/>
              </a:rPr>
              <a:t>Resolve critical findings before requesting CR (or provide CMS approved risk acceptance)</a:t>
            </a:r>
          </a:p>
          <a:p>
            <a:pPr>
              <a:lnSpc>
                <a:spcPct val="100000"/>
              </a:lnSpc>
            </a:pPr>
            <a:r>
              <a:rPr lang="en-US" sz="2200" dirty="0"/>
              <a:t>CMS Box Link:</a:t>
            </a:r>
          </a:p>
          <a:p>
            <a:pPr lvl="1">
              <a:lnSpc>
                <a:spcPct val="100000"/>
              </a:lnSpc>
              <a:buFont typeface="Calibri" panose="020F0502020204030204" pitchFamily="34" charset="0"/>
              <a:buChar char="–"/>
            </a:pPr>
            <a:r>
              <a:rPr lang="en-US" sz="2000" dirty="0">
                <a:latin typeface="Arial" panose="020B0604020202020204" pitchFamily="34" charset="0"/>
                <a:cs typeface="Arial" panose="020B0604020202020204" pitchFamily="34" charset="0"/>
              </a:rPr>
              <a:t>CMS State Officer: access; CMS Certification Team: folder setup</a:t>
            </a:r>
          </a:p>
          <a:p>
            <a:pPr>
              <a:lnSpc>
                <a:spcPct val="100000"/>
              </a:lnSpc>
            </a:pPr>
            <a:r>
              <a:rPr lang="en-US" sz="2200" dirty="0"/>
              <a:t>T-MSIS OBA Compliance:</a:t>
            </a:r>
          </a:p>
          <a:p>
            <a:pPr lvl="1">
              <a:lnSpc>
                <a:spcPct val="100000"/>
              </a:lnSpc>
              <a:buFont typeface="Calibri" panose="020F0502020204030204" pitchFamily="34" charset="0"/>
              <a:buChar char="–"/>
            </a:pPr>
            <a:r>
              <a:rPr lang="en-US" sz="2000" dirty="0">
                <a:latin typeface="Arial" panose="020B0604020202020204" pitchFamily="34" charset="0"/>
                <a:cs typeface="Arial" panose="020B0604020202020204" pitchFamily="34" charset="0"/>
              </a:rPr>
              <a:t>CMS State Officer will confirm Outcomes Based Assessment (OBA) with CMS T-MSIS team</a:t>
            </a:r>
          </a:p>
        </p:txBody>
      </p:sp>
      <p:sp>
        <p:nvSpPr>
          <p:cNvPr id="3" name="Slide Number Placeholder 2">
            <a:extLst>
              <a:ext uri="{FF2B5EF4-FFF2-40B4-BE49-F238E27FC236}">
                <a16:creationId xmlns:a16="http://schemas.microsoft.com/office/drawing/2014/main" id="{E56A8DEA-70D0-FDC9-CBA7-2899E9C8EDF0}"/>
              </a:ext>
            </a:extLst>
          </p:cNvPr>
          <p:cNvSpPr>
            <a:spLocks noGrp="1"/>
          </p:cNvSpPr>
          <p:nvPr>
            <p:ph type="sldNum" sz="quarter" idx="4"/>
          </p:nvPr>
        </p:nvSpPr>
        <p:spPr/>
        <p:txBody>
          <a:bodyPr/>
          <a:lstStyle/>
          <a:p>
            <a:fld id="{307C9BC6-3632-4035-A6F8-73DB694A0BF4}" type="slidenum">
              <a:rPr lang="en-US" smtClean="0"/>
              <a:t>26</a:t>
            </a:fld>
            <a:endParaRPr lang="en-US"/>
          </a:p>
        </p:txBody>
      </p:sp>
    </p:spTree>
    <p:extLst>
      <p:ext uri="{BB962C8B-B14F-4D97-AF65-F5344CB8AC3E}">
        <p14:creationId xmlns:p14="http://schemas.microsoft.com/office/powerpoint/2010/main" val="11936502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5617E9-8E04-2B3D-C7E8-4C6B7F222B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BCA990-169E-5607-657B-818B2AA96352}"/>
              </a:ext>
            </a:extLst>
          </p:cNvPr>
          <p:cNvSpPr>
            <a:spLocks noGrp="1"/>
          </p:cNvSpPr>
          <p:nvPr>
            <p:ph type="ctrTitle"/>
          </p:nvPr>
        </p:nvSpPr>
        <p:spPr/>
        <p:txBody>
          <a:bodyPr>
            <a:normAutofit/>
          </a:bodyPr>
          <a:lstStyle/>
          <a:p>
            <a:r>
              <a:rPr lang="en-US" sz="3750" dirty="0">
                <a:solidFill>
                  <a:srgbClr val="004986"/>
                </a:solidFill>
                <a:cs typeface="Calibri Light"/>
              </a:rPr>
              <a:t>CR Entry </a:t>
            </a:r>
            <a:r>
              <a:rPr lang="en-US" sz="3750" dirty="0">
                <a:cs typeface="Calibri Light"/>
              </a:rPr>
              <a:t>Criteria (3 of 3)</a:t>
            </a:r>
          </a:p>
        </p:txBody>
      </p:sp>
      <p:sp>
        <p:nvSpPr>
          <p:cNvPr id="8" name="TextBox 7">
            <a:extLst>
              <a:ext uri="{FF2B5EF4-FFF2-40B4-BE49-F238E27FC236}">
                <a16:creationId xmlns:a16="http://schemas.microsoft.com/office/drawing/2014/main" id="{8A03D7D1-E66D-5725-2EE3-D6F9D346FA72}"/>
              </a:ext>
            </a:extLst>
          </p:cNvPr>
          <p:cNvSpPr txBox="1"/>
          <p:nvPr/>
        </p:nvSpPr>
        <p:spPr>
          <a:xfrm>
            <a:off x="8152493" y="438912"/>
            <a:ext cx="3429000" cy="1015663"/>
          </a:xfrm>
          <a:prstGeom prst="rect">
            <a:avLst/>
          </a:prstGeom>
          <a:noFill/>
        </p:spPr>
        <p:txBody>
          <a:bodyPr wrap="square" rtlCol="0">
            <a:spAutoFit/>
          </a:bodyPr>
          <a:lstStyle/>
          <a:p>
            <a:r>
              <a:rPr lang="en-US" sz="1500">
                <a:latin typeface="Arial" panose="020B0604020202020204" pitchFamily="34" charset="0"/>
                <a:cs typeface="Arial" panose="020B0604020202020204" pitchFamily="34" charset="0"/>
              </a:rPr>
              <a:t>* On the first day of each month, the review calendar opens for the upcoming three months, inclusive of that month.</a:t>
            </a:r>
          </a:p>
        </p:txBody>
      </p:sp>
      <p:sp>
        <p:nvSpPr>
          <p:cNvPr id="4" name="Text Placeholder 3">
            <a:extLst>
              <a:ext uri="{FF2B5EF4-FFF2-40B4-BE49-F238E27FC236}">
                <a16:creationId xmlns:a16="http://schemas.microsoft.com/office/drawing/2014/main" id="{E8B3CD60-D469-525B-9A5B-2719B77D3C66}"/>
              </a:ext>
            </a:extLst>
          </p:cNvPr>
          <p:cNvSpPr>
            <a:spLocks noGrp="1"/>
          </p:cNvSpPr>
          <p:nvPr>
            <p:ph type="body" sz="quarter" idx="10"/>
          </p:nvPr>
        </p:nvSpPr>
        <p:spPr>
          <a:xfrm>
            <a:off x="928255" y="1467852"/>
            <a:ext cx="11117972" cy="3922296"/>
          </a:xfrm>
        </p:spPr>
        <p:txBody>
          <a:bodyPr/>
          <a:lstStyle/>
          <a:p>
            <a:pPr marL="0" indent="0">
              <a:lnSpc>
                <a:spcPct val="100000"/>
              </a:lnSpc>
              <a:buNone/>
            </a:pPr>
            <a:r>
              <a:rPr lang="en-US" sz="2200" dirty="0"/>
              <a:t>Once prior files are approved, the state should provide the Certification Request Letter:</a:t>
            </a:r>
          </a:p>
          <a:p>
            <a:pPr lvl="1">
              <a:buFont typeface="Calibri" panose="020F0502020204030204" pitchFamily="34" charset="0"/>
              <a:buChar char="–"/>
            </a:pPr>
            <a:r>
              <a:rPr lang="en-US" sz="2000" dirty="0">
                <a:latin typeface="Arial" panose="020B0604020202020204" pitchFamily="34" charset="0"/>
                <a:cs typeface="Arial" panose="020B0604020202020204" pitchFamily="34" charset="0"/>
              </a:rPr>
              <a:t>The letter should align with the example template posted on the MES Certification Repository</a:t>
            </a:r>
          </a:p>
          <a:p>
            <a:pPr lvl="1">
              <a:buFont typeface="Calibri" panose="020F0502020204030204" pitchFamily="34" charset="0"/>
              <a:buChar char="–"/>
            </a:pPr>
            <a:r>
              <a:rPr lang="en-US" sz="2000" dirty="0">
                <a:latin typeface="Arial" panose="020B0604020202020204" pitchFamily="34" charset="0"/>
                <a:cs typeface="Arial" panose="020B0604020202020204" pitchFamily="34" charset="0"/>
              </a:rPr>
              <a:t>Attach System Acceptance Letter with acceptance and go-live dates</a:t>
            </a:r>
          </a:p>
          <a:p>
            <a:pPr lvl="1">
              <a:buFont typeface="Calibri" panose="020F0502020204030204" pitchFamily="34" charset="0"/>
              <a:buChar char="–"/>
            </a:pPr>
            <a:r>
              <a:rPr lang="en-US" sz="2000" dirty="0">
                <a:latin typeface="Arial" panose="020B0604020202020204" pitchFamily="34" charset="0"/>
                <a:cs typeface="Arial" panose="020B0604020202020204" pitchFamily="34" charset="0"/>
              </a:rPr>
              <a:t>Send the Certification Request Letter and applicable attachments via email to the </a:t>
            </a:r>
            <a:r>
              <a:rPr lang="en-US" sz="2000" dirty="0">
                <a:latin typeface="Arial" panose="020B0604020202020204" pitchFamily="34" charset="0"/>
                <a:cs typeface="Arial" panose="020B0604020202020204" pitchFamily="34" charset="0"/>
                <a:hlinkClick r:id="rId3"/>
              </a:rPr>
              <a:t>MES.Certification@cms.hhs.gov</a:t>
            </a:r>
            <a:r>
              <a:rPr lang="en-US" sz="2000" dirty="0">
                <a:latin typeface="Arial" panose="020B0604020202020204" pitchFamily="34" charset="0"/>
                <a:cs typeface="Arial" panose="020B0604020202020204" pitchFamily="34" charset="0"/>
              </a:rPr>
              <a:t> </a:t>
            </a:r>
          </a:p>
          <a:p>
            <a:pPr lvl="1">
              <a:buFont typeface="Calibri" panose="020F0502020204030204" pitchFamily="34" charset="0"/>
              <a:buChar char="–"/>
            </a:pPr>
            <a:r>
              <a:rPr lang="en-US" sz="2000" dirty="0">
                <a:latin typeface="Arial" panose="020B0604020202020204" pitchFamily="34" charset="0"/>
                <a:cs typeface="Arial" panose="020B0604020202020204" pitchFamily="34" charset="0"/>
              </a:rPr>
              <a:t>Upload the two letters to the applicable certification Box folders</a:t>
            </a:r>
          </a:p>
          <a:p>
            <a:pPr marL="0" indent="0">
              <a:lnSpc>
                <a:spcPct val="100000"/>
              </a:lnSpc>
              <a:buNone/>
            </a:pPr>
            <a:r>
              <a:rPr lang="en-US" sz="2000" b="1" dirty="0"/>
              <a:t>Note:</a:t>
            </a:r>
            <a:r>
              <a:rPr lang="en-US" sz="2000" dirty="0"/>
              <a:t> Meeting the entry criteria allows for CR scheduling; the state must submit up-to-date documents to the applicable certification Box folder two weeks before CR for evaluation by the CMS Certification Team.</a:t>
            </a:r>
          </a:p>
        </p:txBody>
      </p:sp>
      <p:sp>
        <p:nvSpPr>
          <p:cNvPr id="3" name="Slide Number Placeholder 2">
            <a:extLst>
              <a:ext uri="{FF2B5EF4-FFF2-40B4-BE49-F238E27FC236}">
                <a16:creationId xmlns:a16="http://schemas.microsoft.com/office/drawing/2014/main" id="{953EF039-739E-AE3F-8CC0-69EB2E7F169C}"/>
              </a:ext>
            </a:extLst>
          </p:cNvPr>
          <p:cNvSpPr>
            <a:spLocks noGrp="1"/>
          </p:cNvSpPr>
          <p:nvPr>
            <p:ph type="sldNum" sz="quarter" idx="4"/>
          </p:nvPr>
        </p:nvSpPr>
        <p:spPr/>
        <p:txBody>
          <a:bodyPr/>
          <a:lstStyle/>
          <a:p>
            <a:fld id="{307C9BC6-3632-4035-A6F8-73DB694A0BF4}" type="slidenum">
              <a:rPr lang="en-US" smtClean="0"/>
              <a:t>27</a:t>
            </a:fld>
            <a:endParaRPr lang="en-US"/>
          </a:p>
        </p:txBody>
      </p:sp>
    </p:spTree>
    <p:extLst>
      <p:ext uri="{BB962C8B-B14F-4D97-AF65-F5344CB8AC3E}">
        <p14:creationId xmlns:p14="http://schemas.microsoft.com/office/powerpoint/2010/main" val="20252792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3E5D15-E7D7-7B97-564D-0D58D8616F45}"/>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3F18AAF5-594D-FE76-6E15-A3B0DD37F167}"/>
              </a:ext>
            </a:extLst>
          </p:cNvPr>
          <p:cNvSpPr>
            <a:spLocks noGrp="1"/>
          </p:cNvSpPr>
          <p:nvPr>
            <p:ph type="ctrTitle"/>
          </p:nvPr>
        </p:nvSpPr>
        <p:spPr>
          <a:xfrm>
            <a:off x="928255" y="441383"/>
            <a:ext cx="9144000" cy="61170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defTabSz="914400" rtl="0" eaLnBrk="1" fontAlgn="auto" latinLnBrk="0" hangingPunct="1">
              <a:lnSpc>
                <a:spcPct val="90000"/>
              </a:lnSpc>
              <a:spcBef>
                <a:spcPct val="0"/>
              </a:spcBef>
              <a:spcAft>
                <a:spcPts val="0"/>
              </a:spcAft>
              <a:buClrTx/>
              <a:buSzTx/>
              <a:buFontTx/>
              <a:buNone/>
              <a:tabLst/>
              <a:defRPr/>
            </a:pPr>
            <a:r>
              <a:rPr lang="en-US" sz="3750" dirty="0"/>
              <a:t>Preparing for the CR</a:t>
            </a:r>
          </a:p>
        </p:txBody>
      </p:sp>
      <p:sp>
        <p:nvSpPr>
          <p:cNvPr id="2" name="Text Placeholder 1">
            <a:extLst>
              <a:ext uri="{FF2B5EF4-FFF2-40B4-BE49-F238E27FC236}">
                <a16:creationId xmlns:a16="http://schemas.microsoft.com/office/drawing/2014/main" id="{4FE67EB0-BE81-F613-1CDC-AF1870831DBE}"/>
              </a:ext>
            </a:extLst>
          </p:cNvPr>
          <p:cNvSpPr>
            <a:spLocks noGrp="1"/>
          </p:cNvSpPr>
          <p:nvPr>
            <p:ph type="body" sz="quarter" idx="10"/>
          </p:nvPr>
        </p:nvSpPr>
        <p:spPr>
          <a:xfrm>
            <a:off x="928254" y="1177212"/>
            <a:ext cx="10958945" cy="4193573"/>
          </a:xfrm>
        </p:spPr>
        <p:txBody>
          <a:bodyPr/>
          <a:lstStyle/>
          <a:p>
            <a:pPr>
              <a:lnSpc>
                <a:spcPct val="100000"/>
              </a:lnSpc>
            </a:pPr>
            <a:r>
              <a:rPr lang="en-US" sz="2200" dirty="0"/>
              <a:t>Submit draft agenda and presentation slide deck with all certification files two weeks before CR.</a:t>
            </a:r>
          </a:p>
          <a:p>
            <a:pPr>
              <a:lnSpc>
                <a:spcPct val="100000"/>
              </a:lnSpc>
            </a:pPr>
            <a:r>
              <a:rPr lang="en-US" sz="2200" dirty="0"/>
              <a:t>Finalize agenda and slides one week before CR.</a:t>
            </a:r>
          </a:p>
          <a:p>
            <a:pPr>
              <a:lnSpc>
                <a:spcPct val="100000"/>
              </a:lnSpc>
            </a:pPr>
            <a:r>
              <a:rPr lang="en-US" sz="2200" dirty="0"/>
              <a:t>Respond to the Information Request Listing (IRL) at least 2 days before the meeting to streamline discussion; otherwise, address each question during the review.</a:t>
            </a:r>
          </a:p>
          <a:p>
            <a:pPr>
              <a:lnSpc>
                <a:spcPct val="100000"/>
              </a:lnSpc>
            </a:pPr>
            <a:r>
              <a:rPr lang="en-US" sz="2200" dirty="0">
                <a:cs typeface="Calibri"/>
              </a:rPr>
              <a:t>Ensure attendance from applicable SMEs (including privacy and security) to respond to the CMS Certification Team’s questions, which could include additional demonstrations in the system.</a:t>
            </a:r>
          </a:p>
          <a:p>
            <a:pPr>
              <a:lnSpc>
                <a:spcPct val="100000"/>
              </a:lnSpc>
            </a:pPr>
            <a:r>
              <a:rPr lang="en-US" sz="2200" dirty="0"/>
              <a:t>CMS will allow redaction of sensitive information (e.g., IP addresses and hostnames). However, all other information, including network architecture, is required to support the certification decision.</a:t>
            </a:r>
          </a:p>
        </p:txBody>
      </p:sp>
      <p:sp>
        <p:nvSpPr>
          <p:cNvPr id="3" name="Slide Number Placeholder 2">
            <a:extLst>
              <a:ext uri="{FF2B5EF4-FFF2-40B4-BE49-F238E27FC236}">
                <a16:creationId xmlns:a16="http://schemas.microsoft.com/office/drawing/2014/main" id="{16CEBB8C-5F98-0425-E6B9-8C1FC239F8E2}"/>
              </a:ext>
            </a:extLst>
          </p:cNvPr>
          <p:cNvSpPr>
            <a:spLocks noGrp="1"/>
          </p:cNvSpPr>
          <p:nvPr>
            <p:ph type="sldNum" sz="quarter" idx="4"/>
          </p:nvPr>
        </p:nvSpPr>
        <p:spPr/>
        <p:txBody>
          <a:bodyPr/>
          <a:lstStyle/>
          <a:p>
            <a:fld id="{295008BC-DA31-4D19-837B-EFA4386B05F5}" type="slidenum">
              <a:rPr lang="en-US" smtClean="0"/>
              <a:t>28</a:t>
            </a:fld>
            <a:endParaRPr lang="en-US"/>
          </a:p>
        </p:txBody>
      </p:sp>
    </p:spTree>
    <p:extLst>
      <p:ext uri="{BB962C8B-B14F-4D97-AF65-F5344CB8AC3E}">
        <p14:creationId xmlns:p14="http://schemas.microsoft.com/office/powerpoint/2010/main" val="21520029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63259-09EE-11F3-41DE-FD860DC08F57}"/>
              </a:ext>
            </a:extLst>
          </p:cNvPr>
          <p:cNvSpPr>
            <a:spLocks noGrp="1"/>
          </p:cNvSpPr>
          <p:nvPr>
            <p:ph type="ctrTitle" idx="4294967295"/>
          </p:nvPr>
        </p:nvSpPr>
        <p:spPr>
          <a:xfrm>
            <a:off x="335280" y="563244"/>
            <a:ext cx="4021880" cy="3566795"/>
          </a:xfrm>
        </p:spPr>
        <p:txBody>
          <a:bodyPr vert="horz" lIns="91440" tIns="45720" rIns="91440" bIns="45720" rtlCol="0" anchor="b">
            <a:normAutofit/>
          </a:bodyPr>
          <a:lstStyle/>
          <a:p>
            <a:pPr algn="l"/>
            <a:r>
              <a:rPr lang="en-US" sz="4400" kern="1200">
                <a:solidFill>
                  <a:srgbClr val="004986"/>
                </a:solidFill>
                <a:ea typeface="+mj-ea"/>
              </a:rPr>
              <a:t>Sample CR Agenda</a:t>
            </a:r>
          </a:p>
        </p:txBody>
      </p:sp>
      <p:sp>
        <p:nvSpPr>
          <p:cNvPr id="3" name="Slide Number Placeholder 2">
            <a:extLst>
              <a:ext uri="{FF2B5EF4-FFF2-40B4-BE49-F238E27FC236}">
                <a16:creationId xmlns:a16="http://schemas.microsoft.com/office/drawing/2014/main" id="{6C88A7CA-1489-EBF5-A46F-1838347A3DAB}"/>
              </a:ext>
            </a:extLst>
          </p:cNvPr>
          <p:cNvSpPr>
            <a:spLocks noGrp="1"/>
          </p:cNvSpPr>
          <p:nvPr>
            <p:ph type="sldNum" sz="quarter" idx="4294967295"/>
          </p:nvPr>
        </p:nvSpPr>
        <p:spPr>
          <a:xfrm>
            <a:off x="11733213" y="6356350"/>
            <a:ext cx="458787" cy="365125"/>
          </a:xfrm>
        </p:spPr>
        <p:txBody>
          <a:bodyPr vert="horz" lIns="91440" tIns="45720" rIns="91440" bIns="45720" rtlCol="0" anchor="ctr">
            <a:normAutofit/>
          </a:bodyPr>
          <a:lstStyle/>
          <a:p>
            <a:pPr>
              <a:spcAft>
                <a:spcPts val="600"/>
              </a:spcAft>
            </a:pPr>
            <a:fld id="{307C9BC6-3632-4035-A6F8-73DB694A0BF4}" type="slidenum">
              <a:rPr lang="en-US" smtClean="0"/>
              <a:pPr>
                <a:spcAft>
                  <a:spcPts val="600"/>
                </a:spcAft>
              </a:pPr>
              <a:t>29</a:t>
            </a:fld>
            <a:endParaRPr lang="en-US"/>
          </a:p>
        </p:txBody>
      </p:sp>
      <p:pic>
        <p:nvPicPr>
          <p:cNvPr id="5" name="Picture 4" descr="Table&#10;&#10;AI-generated content may be incorrect.">
            <a:extLst>
              <a:ext uri="{FF2B5EF4-FFF2-40B4-BE49-F238E27FC236}">
                <a16:creationId xmlns:a16="http://schemas.microsoft.com/office/drawing/2014/main" id="{2645AFC7-E635-42E8-026E-4E845543867D}"/>
              </a:ext>
            </a:extLst>
          </p:cNvPr>
          <p:cNvPicPr>
            <a:picLocks noChangeAspect="1"/>
          </p:cNvPicPr>
          <p:nvPr/>
        </p:nvPicPr>
        <p:blipFill>
          <a:blip r:embed="rId3"/>
          <a:stretch>
            <a:fillRect/>
          </a:stretch>
        </p:blipFill>
        <p:spPr>
          <a:xfrm>
            <a:off x="5521532" y="0"/>
            <a:ext cx="6441074" cy="6858000"/>
          </a:xfrm>
          <a:prstGeom prst="rect">
            <a:avLst/>
          </a:prstGeom>
        </p:spPr>
      </p:pic>
    </p:spTree>
    <p:extLst>
      <p:ext uri="{BB962C8B-B14F-4D97-AF65-F5344CB8AC3E}">
        <p14:creationId xmlns:p14="http://schemas.microsoft.com/office/powerpoint/2010/main" val="4202752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6EA1A-C31E-1BCB-512F-FA444AE313A5}"/>
              </a:ext>
            </a:extLst>
          </p:cNvPr>
          <p:cNvSpPr>
            <a:spLocks noGrp="1"/>
          </p:cNvSpPr>
          <p:nvPr>
            <p:ph type="ctrTitle"/>
          </p:nvPr>
        </p:nvSpPr>
        <p:spPr/>
        <p:txBody>
          <a:bodyPr/>
          <a:lstStyle/>
          <a:p>
            <a:r>
              <a:rPr lang="en-US" sz="3750"/>
              <a:t>SMC Kickoff Purpose, Goals, and Timing</a:t>
            </a:r>
          </a:p>
        </p:txBody>
      </p:sp>
      <p:sp>
        <p:nvSpPr>
          <p:cNvPr id="5" name="Text Placeholder 4">
            <a:extLst>
              <a:ext uri="{FF2B5EF4-FFF2-40B4-BE49-F238E27FC236}">
                <a16:creationId xmlns:a16="http://schemas.microsoft.com/office/drawing/2014/main" id="{5295B96C-682C-9D4A-54EB-A9A97AF6993D}"/>
              </a:ext>
            </a:extLst>
          </p:cNvPr>
          <p:cNvSpPr>
            <a:spLocks noGrp="1"/>
          </p:cNvSpPr>
          <p:nvPr>
            <p:ph type="body" sz="quarter" idx="10"/>
          </p:nvPr>
        </p:nvSpPr>
        <p:spPr>
          <a:xfrm>
            <a:off x="928255" y="1313847"/>
            <a:ext cx="9718868" cy="3922296"/>
          </a:xfrm>
        </p:spPr>
        <p:txBody>
          <a:bodyPr lIns="91440" tIns="45720" rIns="91440" bIns="45720" anchor="t"/>
          <a:lstStyle/>
          <a:p>
            <a:pPr marL="227965" indent="-227965">
              <a:lnSpc>
                <a:spcPct val="100000"/>
              </a:lnSpc>
            </a:pPr>
            <a:r>
              <a:rPr lang="en-US" sz="2400" dirty="0">
                <a:latin typeface="Arial"/>
                <a:cs typeface="Arial"/>
              </a:rPr>
              <a:t>Provide an overview of the Streamlined Modular Certification (SMC) process for Medicaid Enterprise Systems (MES).</a:t>
            </a:r>
            <a:endParaRPr lang="en-US" dirty="0">
              <a:latin typeface="Arial"/>
              <a:cs typeface="Arial"/>
            </a:endParaRPr>
          </a:p>
          <a:p>
            <a:pPr marL="227965" indent="-227965"/>
            <a:r>
              <a:rPr lang="en-US" sz="2400" dirty="0">
                <a:latin typeface="Arial"/>
                <a:cs typeface="Arial"/>
              </a:rPr>
              <a:t>Offer the state an opportunity to ask questions about the SMC process, outcomes, Conditions for Enhanced Funding (CEF), and metrics.</a:t>
            </a:r>
          </a:p>
          <a:p>
            <a:pPr marL="227965" indent="-227965"/>
            <a:r>
              <a:rPr lang="en-US" sz="2400" dirty="0">
                <a:latin typeface="Arial"/>
                <a:cs typeface="Arial"/>
              </a:rPr>
              <a:t>Ensure alignment on process expectations.</a:t>
            </a:r>
          </a:p>
          <a:p>
            <a:pPr marL="227965" indent="-227965"/>
            <a:r>
              <a:rPr lang="en-US" sz="2400" dirty="0">
                <a:latin typeface="Arial"/>
                <a:cs typeface="Arial"/>
              </a:rPr>
              <a:t>Gather core information necessary for certification. </a:t>
            </a:r>
          </a:p>
          <a:p>
            <a:pPr marL="227965" indent="-227965"/>
            <a:r>
              <a:rPr lang="en-US" sz="2400" dirty="0">
                <a:latin typeface="Arial"/>
                <a:cs typeface="Arial"/>
              </a:rPr>
              <a:t>Conduct the SMC kickoff at the project’s start because certification applies throughout the entire project lifecycle.</a:t>
            </a:r>
          </a:p>
          <a:p>
            <a:pPr marL="227965" indent="-227965"/>
            <a:endParaRPr lang="en-US" sz="2400" dirty="0">
              <a:latin typeface="Arial"/>
              <a:cs typeface="Arial"/>
            </a:endParaRPr>
          </a:p>
        </p:txBody>
      </p:sp>
      <p:sp>
        <p:nvSpPr>
          <p:cNvPr id="3" name="Slide Number Placeholder 2">
            <a:extLst>
              <a:ext uri="{FF2B5EF4-FFF2-40B4-BE49-F238E27FC236}">
                <a16:creationId xmlns:a16="http://schemas.microsoft.com/office/drawing/2014/main" id="{5720FB0C-F1C2-A0F6-F1F4-DE4A787A8181}"/>
              </a:ext>
            </a:extLst>
          </p:cNvPr>
          <p:cNvSpPr>
            <a:spLocks noGrp="1"/>
          </p:cNvSpPr>
          <p:nvPr>
            <p:ph type="sldNum" sz="quarter" idx="4"/>
          </p:nvPr>
        </p:nvSpPr>
        <p:spPr/>
        <p:txBody>
          <a:bodyPr/>
          <a:lstStyle/>
          <a:p>
            <a:fld id="{307C9BC6-3632-4035-A6F8-73DB694A0BF4}" type="slidenum">
              <a:rPr lang="en-US" smtClean="0"/>
              <a:t>3</a:t>
            </a:fld>
            <a:endParaRPr lang="en-US"/>
          </a:p>
        </p:txBody>
      </p:sp>
    </p:spTree>
    <p:extLst>
      <p:ext uri="{BB962C8B-B14F-4D97-AF65-F5344CB8AC3E}">
        <p14:creationId xmlns:p14="http://schemas.microsoft.com/office/powerpoint/2010/main" val="8821913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04886-8900-E6D4-670E-499CAFCB8BEC}"/>
              </a:ext>
            </a:extLst>
          </p:cNvPr>
          <p:cNvSpPr>
            <a:spLocks noGrp="1"/>
          </p:cNvSpPr>
          <p:nvPr>
            <p:ph type="ctrTitle"/>
          </p:nvPr>
        </p:nvSpPr>
        <p:spPr/>
        <p:txBody>
          <a:bodyPr>
            <a:normAutofit/>
          </a:bodyPr>
          <a:lstStyle/>
          <a:p>
            <a:r>
              <a:rPr lang="en-US" sz="3750">
                <a:solidFill>
                  <a:srgbClr val="004986"/>
                </a:solidFill>
              </a:rPr>
              <a:t>Post CR</a:t>
            </a:r>
          </a:p>
        </p:txBody>
      </p:sp>
      <p:sp>
        <p:nvSpPr>
          <p:cNvPr id="4" name="Content Placeholder 3">
            <a:extLst>
              <a:ext uri="{FF2B5EF4-FFF2-40B4-BE49-F238E27FC236}">
                <a16:creationId xmlns:a16="http://schemas.microsoft.com/office/drawing/2014/main" id="{8B864A4E-24B7-5E75-5F22-6D106AABBD46}"/>
              </a:ext>
            </a:extLst>
          </p:cNvPr>
          <p:cNvSpPr>
            <a:spLocks noGrp="1"/>
          </p:cNvSpPr>
          <p:nvPr>
            <p:ph type="body" sz="quarter" idx="10"/>
          </p:nvPr>
        </p:nvSpPr>
        <p:spPr>
          <a:xfrm>
            <a:off x="928255" y="1313847"/>
            <a:ext cx="9743920" cy="3922296"/>
          </a:xfrm>
        </p:spPr>
        <p:txBody>
          <a:bodyPr vert="horz" lIns="91440" tIns="45720" rIns="91440" bIns="45720" rtlCol="0" anchor="t">
            <a:noAutofit/>
          </a:bodyPr>
          <a:lstStyle/>
          <a:p>
            <a:pPr>
              <a:lnSpc>
                <a:spcPct val="100000"/>
              </a:lnSpc>
            </a:pPr>
            <a:r>
              <a:rPr lang="en-US" sz="2200" dirty="0"/>
              <a:t>State receives feedback and official certification documentation.</a:t>
            </a:r>
          </a:p>
          <a:p>
            <a:pPr lvl="1">
              <a:lnSpc>
                <a:spcPct val="100000"/>
              </a:lnSpc>
              <a:buFont typeface="Calibri" panose="020F0502020204030204" pitchFamily="34" charset="0"/>
              <a:buChar char="–"/>
            </a:pPr>
            <a:r>
              <a:rPr lang="en-US" sz="2000" dirty="0">
                <a:latin typeface="Arial" panose="020B0604020202020204" pitchFamily="34" charset="0"/>
                <a:cs typeface="Arial" panose="020B0604020202020204" pitchFamily="34" charset="0"/>
              </a:rPr>
              <a:t>CMS will follow up with the state shortly after the CR to discuss any concerns, as applicable </a:t>
            </a:r>
          </a:p>
          <a:p>
            <a:pPr lvl="1">
              <a:lnSpc>
                <a:spcPct val="100000"/>
              </a:lnSpc>
              <a:buFont typeface="Calibri" panose="020F0502020204030204" pitchFamily="34" charset="0"/>
              <a:buChar char="–"/>
            </a:pPr>
            <a:r>
              <a:rPr lang="en-US" sz="2000" dirty="0">
                <a:latin typeface="Arial" panose="020B0604020202020204" pitchFamily="34" charset="0"/>
                <a:cs typeface="Arial" panose="020B0604020202020204" pitchFamily="34" charset="0"/>
              </a:rPr>
              <a:t>CMS will comment on the review in the final CR report returned to the state, along with a formal Certification Decision Letter</a:t>
            </a:r>
          </a:p>
          <a:p>
            <a:pPr lvl="1">
              <a:lnSpc>
                <a:spcPct val="100000"/>
              </a:lnSpc>
              <a:buFont typeface="Calibri" panose="020F0502020204030204" pitchFamily="34" charset="0"/>
              <a:buChar char="–"/>
            </a:pPr>
            <a:r>
              <a:rPr lang="en-US" sz="2000" dirty="0">
                <a:latin typeface="Arial" panose="020B0604020202020204" pitchFamily="34" charset="0"/>
                <a:cs typeface="Arial" panose="020B0604020202020204" pitchFamily="34" charset="0"/>
              </a:rPr>
              <a:t>State will address any observations and recommendations</a:t>
            </a:r>
          </a:p>
          <a:p>
            <a:pPr>
              <a:lnSpc>
                <a:spcPct val="100000"/>
              </a:lnSpc>
            </a:pPr>
            <a:r>
              <a:rPr lang="en-US" sz="2200" dirty="0">
                <a:ea typeface="+mn-lt"/>
              </a:rPr>
              <a:t>After approval, continue working with State Officer.</a:t>
            </a:r>
          </a:p>
          <a:p>
            <a:pPr lvl="1">
              <a:lnSpc>
                <a:spcPct val="100000"/>
              </a:lnSpc>
              <a:buFont typeface="Calibri" panose="020F0502020204030204" pitchFamily="34" charset="0"/>
              <a:buChar char="–"/>
            </a:pPr>
            <a:r>
              <a:rPr lang="en-US" sz="2000" dirty="0">
                <a:latin typeface="Arial" panose="020B0604020202020204" pitchFamily="34" charset="0"/>
                <a:ea typeface="+mn-lt"/>
                <a:cs typeface="Arial" panose="020B0604020202020204" pitchFamily="34" charset="0"/>
              </a:rPr>
              <a:t>State will report metrics regularly via recommended Operational Report Workbook</a:t>
            </a:r>
          </a:p>
          <a:p>
            <a:pPr lvl="1">
              <a:lnSpc>
                <a:spcPct val="100000"/>
              </a:lnSpc>
              <a:buFont typeface="Calibri" panose="020F0502020204030204" pitchFamily="34" charset="0"/>
              <a:buChar char="–"/>
            </a:pPr>
            <a:r>
              <a:rPr lang="en-US" sz="2000" dirty="0">
                <a:latin typeface="Arial" panose="020B0604020202020204" pitchFamily="34" charset="0"/>
                <a:ea typeface="+mn-lt"/>
                <a:cs typeface="Arial" panose="020B0604020202020204" pitchFamily="34" charset="0"/>
              </a:rPr>
              <a:t>State will submit the Operational APD (OAPD) for CMS State Officer approval</a:t>
            </a:r>
          </a:p>
        </p:txBody>
      </p:sp>
      <p:sp>
        <p:nvSpPr>
          <p:cNvPr id="3" name="Slide Number Placeholder 2">
            <a:extLst>
              <a:ext uri="{FF2B5EF4-FFF2-40B4-BE49-F238E27FC236}">
                <a16:creationId xmlns:a16="http://schemas.microsoft.com/office/drawing/2014/main" id="{A6E64035-21B4-BB0D-AD58-E9BC5B8B500E}"/>
              </a:ext>
            </a:extLst>
          </p:cNvPr>
          <p:cNvSpPr>
            <a:spLocks noGrp="1"/>
          </p:cNvSpPr>
          <p:nvPr>
            <p:ph type="sldNum" sz="quarter" idx="4"/>
          </p:nvPr>
        </p:nvSpPr>
        <p:spPr/>
        <p:txBody>
          <a:bodyPr/>
          <a:lstStyle/>
          <a:p>
            <a:fld id="{307C9BC6-3632-4035-A6F8-73DB694A0BF4}" type="slidenum">
              <a:rPr lang="en-US" smtClean="0"/>
              <a:t>30</a:t>
            </a:fld>
            <a:endParaRPr lang="en-US"/>
          </a:p>
        </p:txBody>
      </p:sp>
    </p:spTree>
    <p:extLst>
      <p:ext uri="{BB962C8B-B14F-4D97-AF65-F5344CB8AC3E}">
        <p14:creationId xmlns:p14="http://schemas.microsoft.com/office/powerpoint/2010/main" val="23751146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9BF250-CB58-A7BB-A484-FDF7CE77911C}"/>
              </a:ext>
            </a:extLst>
          </p:cNvPr>
          <p:cNvSpPr>
            <a:spLocks noGrp="1"/>
          </p:cNvSpPr>
          <p:nvPr>
            <p:ph type="ctrTitle"/>
          </p:nvPr>
        </p:nvSpPr>
        <p:spPr/>
        <p:txBody>
          <a:bodyPr/>
          <a:lstStyle/>
          <a:p>
            <a:r>
              <a:rPr lang="en-US" dirty="0"/>
              <a:t>MES Certification Repository</a:t>
            </a:r>
          </a:p>
        </p:txBody>
      </p:sp>
      <p:sp>
        <p:nvSpPr>
          <p:cNvPr id="3" name="Text Placeholder 2">
            <a:extLst>
              <a:ext uri="{FF2B5EF4-FFF2-40B4-BE49-F238E27FC236}">
                <a16:creationId xmlns:a16="http://schemas.microsoft.com/office/drawing/2014/main" id="{E5A81712-57A3-1BEA-56CB-E5DF2CA9986B}"/>
              </a:ext>
            </a:extLst>
          </p:cNvPr>
          <p:cNvSpPr>
            <a:spLocks noGrp="1"/>
          </p:cNvSpPr>
          <p:nvPr>
            <p:ph type="body" sz="quarter" idx="10"/>
          </p:nvPr>
        </p:nvSpPr>
        <p:spPr/>
        <p:txBody>
          <a:bodyPr/>
          <a:lstStyle/>
          <a:p>
            <a:r>
              <a:rPr lang="en-US" dirty="0"/>
              <a:t>CMS Certification Team will demo the MES Certification Repository during the kickoff.</a:t>
            </a:r>
          </a:p>
        </p:txBody>
      </p:sp>
      <p:sp>
        <p:nvSpPr>
          <p:cNvPr id="6" name="Slide Number Placeholder 5">
            <a:extLst>
              <a:ext uri="{FF2B5EF4-FFF2-40B4-BE49-F238E27FC236}">
                <a16:creationId xmlns:a16="http://schemas.microsoft.com/office/drawing/2014/main" id="{D940B4A1-32A4-CA70-899E-3CCE1BB670CC}"/>
              </a:ext>
            </a:extLst>
          </p:cNvPr>
          <p:cNvSpPr>
            <a:spLocks noGrp="1"/>
          </p:cNvSpPr>
          <p:nvPr>
            <p:ph type="sldNum" sz="quarter" idx="4"/>
          </p:nvPr>
        </p:nvSpPr>
        <p:spPr/>
        <p:txBody>
          <a:bodyPr/>
          <a:lstStyle/>
          <a:p>
            <a:fld id="{48F63A3B-78C7-47BE-AE5E-E10140E04643}" type="slidenum">
              <a:rPr lang="en-US" smtClean="0"/>
              <a:pPr/>
              <a:t>31</a:t>
            </a:fld>
            <a:endParaRPr lang="en-US"/>
          </a:p>
        </p:txBody>
      </p:sp>
    </p:spTree>
    <p:extLst>
      <p:ext uri="{BB962C8B-B14F-4D97-AF65-F5344CB8AC3E}">
        <p14:creationId xmlns:p14="http://schemas.microsoft.com/office/powerpoint/2010/main" val="30877061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10103FE-EB51-4CB2-8D0E-2119D6A16DB5}"/>
              </a:ext>
            </a:extLst>
          </p:cNvPr>
          <p:cNvSpPr>
            <a:spLocks noGrp="1"/>
          </p:cNvSpPr>
          <p:nvPr>
            <p:ph type="ctrTitle"/>
          </p:nvPr>
        </p:nvSpPr>
        <p:spPr>
          <a:xfrm>
            <a:off x="928255" y="441383"/>
            <a:ext cx="9144000" cy="61170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defTabSz="914400" rtl="0" eaLnBrk="1" fontAlgn="auto" latinLnBrk="0" hangingPunct="1">
              <a:lnSpc>
                <a:spcPct val="90000"/>
              </a:lnSpc>
              <a:spcBef>
                <a:spcPct val="0"/>
              </a:spcBef>
              <a:spcAft>
                <a:spcPts val="0"/>
              </a:spcAft>
              <a:buClrTx/>
              <a:buSzTx/>
              <a:buFontTx/>
              <a:buNone/>
              <a:tabLst/>
              <a:defRPr/>
            </a:pPr>
            <a:r>
              <a:rPr lang="en-US" sz="3750"/>
              <a:t>Additional Information</a:t>
            </a:r>
          </a:p>
        </p:txBody>
      </p:sp>
      <p:sp>
        <p:nvSpPr>
          <p:cNvPr id="2" name="Text Placeholder 1">
            <a:extLst>
              <a:ext uri="{FF2B5EF4-FFF2-40B4-BE49-F238E27FC236}">
                <a16:creationId xmlns:a16="http://schemas.microsoft.com/office/drawing/2014/main" id="{5EE41B99-8D2B-23D2-101F-75B9A2FE1EE7}"/>
              </a:ext>
            </a:extLst>
          </p:cNvPr>
          <p:cNvSpPr>
            <a:spLocks noGrp="1"/>
          </p:cNvSpPr>
          <p:nvPr>
            <p:ph type="body" sz="quarter" idx="10"/>
          </p:nvPr>
        </p:nvSpPr>
        <p:spPr>
          <a:xfrm>
            <a:off x="928256" y="1186431"/>
            <a:ext cx="9756446" cy="4299969"/>
          </a:xfrm>
        </p:spPr>
        <p:txBody>
          <a:bodyPr/>
          <a:lstStyle/>
          <a:p>
            <a:r>
              <a:rPr lang="en-US" sz="2000" dirty="0"/>
              <a:t>SMC Guidance:</a:t>
            </a:r>
          </a:p>
          <a:p>
            <a:pPr lvl="1">
              <a:buFont typeface="Calibri" panose="020F0502020204030204" pitchFamily="34" charset="0"/>
              <a:buChar char="–"/>
            </a:pPr>
            <a:r>
              <a:rPr lang="en-US" sz="1800" dirty="0">
                <a:latin typeface="Arial" panose="020B0604020202020204" pitchFamily="34" charset="0"/>
                <a:cs typeface="Arial" panose="020B0604020202020204" pitchFamily="34" charset="0"/>
              </a:rPr>
              <a:t>Available on Medicaid</a:t>
            </a:r>
            <a:r>
              <a:rPr lang="en-US" sz="1800">
                <a:latin typeface="Arial" panose="020B0604020202020204" pitchFamily="34" charset="0"/>
                <a:cs typeface="Arial" panose="020B0604020202020204" pitchFamily="34" charset="0"/>
              </a:rPr>
              <a:t>.gov (and GitHub): </a:t>
            </a:r>
            <a:r>
              <a:rPr lang="en-US" sz="1800" dirty="0">
                <a:latin typeface="Arial" panose="020B0604020202020204" pitchFamily="34" charset="0"/>
                <a:cs typeface="Arial" panose="020B0604020202020204" pitchFamily="34" charset="0"/>
                <a:hlinkClick r:id="rId3"/>
              </a:rPr>
              <a:t>https://www.medicaid.gov/medicaid/data-systems/certification/streamlined-modular-certification/index.html</a:t>
            </a:r>
            <a:r>
              <a:rPr lang="en-US" sz="1800" dirty="0">
                <a:latin typeface="Arial" panose="020B0604020202020204" pitchFamily="34" charset="0"/>
                <a:cs typeface="Arial" panose="020B0604020202020204" pitchFamily="34" charset="0"/>
              </a:rPr>
              <a:t> </a:t>
            </a:r>
          </a:p>
          <a:p>
            <a:pPr>
              <a:spcBef>
                <a:spcPts val="600"/>
              </a:spcBef>
            </a:pPr>
            <a:r>
              <a:rPr lang="en-US" sz="2000" dirty="0"/>
              <a:t>MES Certification Repository:</a:t>
            </a:r>
          </a:p>
          <a:p>
            <a:pPr lvl="1">
              <a:buFont typeface="Calibri" panose="020F0502020204030204" pitchFamily="34" charset="0"/>
              <a:buChar char="–"/>
            </a:pPr>
            <a:r>
              <a:rPr lang="en-US" sz="1800" dirty="0">
                <a:latin typeface="Arial" panose="020B0604020202020204" pitchFamily="34" charset="0"/>
                <a:cs typeface="Arial" panose="020B0604020202020204" pitchFamily="34" charset="0"/>
              </a:rPr>
              <a:t>Used to share additional information with states to supplement the SMC Guidance.</a:t>
            </a:r>
          </a:p>
          <a:p>
            <a:pPr lvl="1">
              <a:buFont typeface="Calibri" panose="020F0502020204030204" pitchFamily="34" charset="0"/>
              <a:buChar char="–"/>
            </a:pPr>
            <a:r>
              <a:rPr lang="en-US" sz="1800" dirty="0">
                <a:latin typeface="Arial" panose="020B0604020202020204" pitchFamily="34" charset="0"/>
                <a:cs typeface="Arial" panose="020B0604020202020204" pitchFamily="34" charset="0"/>
              </a:rPr>
              <a:t>Hosted on GitHub: </a:t>
            </a:r>
            <a:r>
              <a:rPr lang="en-US" sz="1800" dirty="0">
                <a:latin typeface="Arial" panose="020B0604020202020204" pitchFamily="34" charset="0"/>
                <a:cs typeface="Arial" panose="020B0604020202020204" pitchFamily="34" charset="0"/>
                <a:hlinkClick r:id="rId4"/>
              </a:rPr>
              <a:t>https://cmsgov.github.io/CMCS-DSG-DSS-Certification/</a:t>
            </a:r>
            <a:r>
              <a:rPr lang="en-US" sz="1800" dirty="0">
                <a:latin typeface="Arial" panose="020B0604020202020204" pitchFamily="34" charset="0"/>
                <a:cs typeface="Arial" panose="020B0604020202020204" pitchFamily="34" charset="0"/>
              </a:rPr>
              <a:t> </a:t>
            </a:r>
          </a:p>
          <a:p>
            <a:pPr lvl="1">
              <a:buFont typeface="Calibri" panose="020F0502020204030204" pitchFamily="34" charset="0"/>
              <a:buChar char="–"/>
            </a:pPr>
            <a:r>
              <a:rPr lang="en-US" sz="1800" dirty="0">
                <a:latin typeface="Arial" panose="020B0604020202020204" pitchFamily="34" charset="0"/>
                <a:cs typeface="Arial" panose="020B0604020202020204" pitchFamily="34" charset="0"/>
              </a:rPr>
              <a:t>Resources in the MES Certification Repository:</a:t>
            </a:r>
          </a:p>
          <a:p>
            <a:pPr lvl="2">
              <a:buFont typeface="Courier New" panose="02070309020205020404" pitchFamily="49" charset="0"/>
              <a:buChar char="o"/>
            </a:pPr>
            <a:r>
              <a:rPr lang="en-US" sz="1600" dirty="0">
                <a:latin typeface="Arial" panose="020B0604020202020204" pitchFamily="34" charset="0"/>
                <a:cs typeface="Arial" panose="020B0604020202020204" pitchFamily="34" charset="0"/>
              </a:rPr>
              <a:t>Conditions for Enhanced Funding examples and required evidence and CEF Tips</a:t>
            </a:r>
          </a:p>
          <a:p>
            <a:pPr lvl="2">
              <a:buFont typeface="Courier New" panose="02070309020205020404" pitchFamily="49" charset="0"/>
              <a:buChar char="o"/>
            </a:pPr>
            <a:r>
              <a:rPr lang="en-US" sz="1600" dirty="0">
                <a:latin typeface="Arial" panose="020B0604020202020204" pitchFamily="34" charset="0"/>
                <a:cs typeface="Arial" panose="020B0604020202020204" pitchFamily="34" charset="0"/>
              </a:rPr>
              <a:t>Using the SMC Intake Form</a:t>
            </a:r>
          </a:p>
          <a:p>
            <a:pPr lvl="2">
              <a:buFont typeface="Courier New" panose="02070309020205020404" pitchFamily="49" charset="0"/>
              <a:buChar char="o"/>
            </a:pPr>
            <a:r>
              <a:rPr lang="en-US" sz="1600" dirty="0">
                <a:latin typeface="Arial" panose="020B0604020202020204" pitchFamily="34" charset="0"/>
                <a:cs typeface="Arial" panose="020B0604020202020204" pitchFamily="34" charset="0"/>
              </a:rPr>
              <a:t>Using Box</a:t>
            </a:r>
          </a:p>
          <a:p>
            <a:pPr lvl="2">
              <a:buFont typeface="Courier New" panose="02070309020205020404" pitchFamily="49" charset="0"/>
              <a:buChar char="o"/>
            </a:pPr>
            <a:r>
              <a:rPr lang="en-US" sz="1600" dirty="0">
                <a:latin typeface="Arial" panose="020B0604020202020204" pitchFamily="34" charset="0"/>
                <a:cs typeface="Arial" panose="020B0604020202020204" pitchFamily="34" charset="0"/>
              </a:rPr>
              <a:t>Frequently Asked Questions</a:t>
            </a:r>
          </a:p>
          <a:p>
            <a:pPr>
              <a:spcBef>
                <a:spcPts val="600"/>
              </a:spcBef>
            </a:pPr>
            <a:r>
              <a:rPr lang="en-US" sz="2000" dirty="0"/>
              <a:t>MES Testing Guidance Framework:</a:t>
            </a:r>
          </a:p>
          <a:p>
            <a:pPr lvl="1">
              <a:buFont typeface="Calibri" panose="020F0502020204030204" pitchFamily="34" charset="0"/>
              <a:buChar char="–"/>
            </a:pPr>
            <a:r>
              <a:rPr lang="en-US" sz="1800" dirty="0">
                <a:latin typeface="Arial" panose="020B0604020202020204" pitchFamily="34" charset="0"/>
                <a:cs typeface="Arial" panose="020B0604020202020204" pitchFamily="34" charset="0"/>
              </a:rPr>
              <a:t>Available on Medicaid.gov: </a:t>
            </a:r>
            <a:r>
              <a:rPr lang="en-US" sz="1800" dirty="0">
                <a:latin typeface="Arial" panose="020B0604020202020204" pitchFamily="34" charset="0"/>
                <a:cs typeface="Arial" panose="020B0604020202020204" pitchFamily="34" charset="0"/>
                <a:hlinkClick r:id="rId5"/>
              </a:rPr>
              <a:t>https://www.medicaid.gov/medicaid/data-and-systems/downloads/mes-testing-guidance-framework.pdf</a:t>
            </a:r>
            <a:r>
              <a:rPr lang="en-US" sz="1800" dirty="0">
                <a:latin typeface="Arial" panose="020B0604020202020204" pitchFamily="34" charset="0"/>
                <a:cs typeface="Arial" panose="020B0604020202020204" pitchFamily="34" charset="0"/>
              </a:rPr>
              <a:t> </a:t>
            </a:r>
          </a:p>
        </p:txBody>
      </p:sp>
      <p:sp>
        <p:nvSpPr>
          <p:cNvPr id="3" name="Slide Number Placeholder 2">
            <a:extLst>
              <a:ext uri="{FF2B5EF4-FFF2-40B4-BE49-F238E27FC236}">
                <a16:creationId xmlns:a16="http://schemas.microsoft.com/office/drawing/2014/main" id="{1CE374F1-6ACB-47F0-A40C-0416A081BD4D}"/>
              </a:ext>
            </a:extLst>
          </p:cNvPr>
          <p:cNvSpPr>
            <a:spLocks noGrp="1"/>
          </p:cNvSpPr>
          <p:nvPr>
            <p:ph type="sldNum" sz="quarter" idx="4"/>
          </p:nvPr>
        </p:nvSpPr>
        <p:spPr/>
        <p:txBody>
          <a:bodyPr/>
          <a:lstStyle/>
          <a:p>
            <a:fld id="{295008BC-DA31-4D19-837B-EFA4386B05F5}" type="slidenum">
              <a:rPr lang="en-US" smtClean="0"/>
              <a:t>32</a:t>
            </a:fld>
            <a:endParaRPr lang="en-US"/>
          </a:p>
        </p:txBody>
      </p:sp>
    </p:spTree>
    <p:extLst>
      <p:ext uri="{BB962C8B-B14F-4D97-AF65-F5344CB8AC3E}">
        <p14:creationId xmlns:p14="http://schemas.microsoft.com/office/powerpoint/2010/main" val="24351420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10103FE-EB51-4CB2-8D0E-2119D6A16DB5}"/>
              </a:ext>
            </a:extLst>
          </p:cNvPr>
          <p:cNvSpPr>
            <a:spLocks noGrp="1"/>
          </p:cNvSpPr>
          <p:nvPr>
            <p:ph type="ctrTitle"/>
          </p:nvPr>
        </p:nvSpPr>
        <p:spPr>
          <a:xfrm>
            <a:off x="928255" y="441383"/>
            <a:ext cx="9144000" cy="61170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defTabSz="914400" rtl="0" eaLnBrk="1" fontAlgn="auto" latinLnBrk="0" hangingPunct="1">
              <a:lnSpc>
                <a:spcPct val="90000"/>
              </a:lnSpc>
              <a:spcBef>
                <a:spcPct val="0"/>
              </a:spcBef>
              <a:spcAft>
                <a:spcPts val="0"/>
              </a:spcAft>
              <a:buClrTx/>
              <a:buSzTx/>
              <a:buFontTx/>
              <a:buNone/>
              <a:tabLst/>
              <a:defRPr/>
            </a:pPr>
            <a:r>
              <a:rPr lang="en-US" sz="3750"/>
              <a:t>Questions and Action Item Recap</a:t>
            </a:r>
          </a:p>
        </p:txBody>
      </p:sp>
      <p:sp>
        <p:nvSpPr>
          <p:cNvPr id="3" name="Slide Number Placeholder 2">
            <a:extLst>
              <a:ext uri="{FF2B5EF4-FFF2-40B4-BE49-F238E27FC236}">
                <a16:creationId xmlns:a16="http://schemas.microsoft.com/office/drawing/2014/main" id="{1CE374F1-6ACB-47F0-A40C-0416A081BD4D}"/>
              </a:ext>
            </a:extLst>
          </p:cNvPr>
          <p:cNvSpPr>
            <a:spLocks noGrp="1"/>
          </p:cNvSpPr>
          <p:nvPr>
            <p:ph type="sldNum" sz="quarter" idx="4"/>
          </p:nvPr>
        </p:nvSpPr>
        <p:spPr/>
        <p:txBody>
          <a:bodyPr/>
          <a:lstStyle/>
          <a:p>
            <a:fld id="{295008BC-DA31-4D19-837B-EFA4386B05F5}" type="slidenum">
              <a:rPr lang="en-US" smtClean="0"/>
              <a:t>33</a:t>
            </a:fld>
            <a:endParaRPr lang="en-US"/>
          </a:p>
        </p:txBody>
      </p:sp>
      <p:pic>
        <p:nvPicPr>
          <p:cNvPr id="1026" name="Picture 2" descr="How To Ask Good Questions. Everyone has heard the adage “there's… | by  Alvin Lin | Medium">
            <a:extLst>
              <a:ext uri="{FF2B5EF4-FFF2-40B4-BE49-F238E27FC236}">
                <a16:creationId xmlns:a16="http://schemas.microsoft.com/office/drawing/2014/main" id="{488711C1-E4B9-14FE-D2B0-B2A1048A4A9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29794" y="1077778"/>
            <a:ext cx="7386320" cy="4389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8610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2940D-EC43-BCF7-A8FF-5D5E355E103A}"/>
              </a:ext>
            </a:extLst>
          </p:cNvPr>
          <p:cNvSpPr>
            <a:spLocks noGrp="1"/>
          </p:cNvSpPr>
          <p:nvPr>
            <p:ph type="ctrTitle"/>
          </p:nvPr>
        </p:nvSpPr>
        <p:spPr/>
        <p:txBody>
          <a:bodyPr>
            <a:normAutofit/>
          </a:bodyPr>
          <a:lstStyle/>
          <a:p>
            <a:r>
              <a:rPr lang="en-US" sz="3750">
                <a:solidFill>
                  <a:srgbClr val="004986"/>
                </a:solidFill>
              </a:rPr>
              <a:t>State and System Profile</a:t>
            </a:r>
          </a:p>
        </p:txBody>
      </p:sp>
      <p:sp>
        <p:nvSpPr>
          <p:cNvPr id="3" name="Slide Number Placeholder 2">
            <a:extLst>
              <a:ext uri="{FF2B5EF4-FFF2-40B4-BE49-F238E27FC236}">
                <a16:creationId xmlns:a16="http://schemas.microsoft.com/office/drawing/2014/main" id="{D1EA27D0-EB7D-288E-9A5A-5E6374BA02AF}"/>
              </a:ext>
            </a:extLst>
          </p:cNvPr>
          <p:cNvSpPr>
            <a:spLocks noGrp="1"/>
          </p:cNvSpPr>
          <p:nvPr>
            <p:ph type="sldNum" sz="quarter" idx="4"/>
          </p:nvPr>
        </p:nvSpPr>
        <p:spPr/>
        <p:txBody>
          <a:bodyPr/>
          <a:lstStyle/>
          <a:p>
            <a:fld id="{295008BC-DA31-4D19-837B-EFA4386B05F5}" type="slidenum">
              <a:rPr lang="en-US" smtClean="0"/>
              <a:t>4</a:t>
            </a:fld>
            <a:endParaRPr lang="en-US"/>
          </a:p>
        </p:txBody>
      </p:sp>
      <p:graphicFrame>
        <p:nvGraphicFramePr>
          <p:cNvPr id="4" name="Table 4">
            <a:extLst>
              <a:ext uri="{FF2B5EF4-FFF2-40B4-BE49-F238E27FC236}">
                <a16:creationId xmlns:a16="http://schemas.microsoft.com/office/drawing/2014/main" id="{2D643851-B102-8E29-CF96-07E4E6312093}"/>
              </a:ext>
            </a:extLst>
          </p:cNvPr>
          <p:cNvGraphicFramePr>
            <a:graphicFrameLocks noGrp="1"/>
          </p:cNvGraphicFramePr>
          <p:nvPr>
            <p:extLst>
              <p:ext uri="{D42A27DB-BD31-4B8C-83A1-F6EECF244321}">
                <p14:modId xmlns:p14="http://schemas.microsoft.com/office/powerpoint/2010/main" val="1279054352"/>
              </p:ext>
            </p:extLst>
          </p:nvPr>
        </p:nvGraphicFramePr>
        <p:xfrm>
          <a:off x="1341613" y="1587348"/>
          <a:ext cx="9524337" cy="2878756"/>
        </p:xfrm>
        <a:graphic>
          <a:graphicData uri="http://schemas.openxmlformats.org/drawingml/2006/table">
            <a:tbl>
              <a:tblPr firstRow="1" bandRow="1">
                <a:tableStyleId>{22838BEF-8BB2-4498-84A7-C5851F593DF1}</a:tableStyleId>
              </a:tblPr>
              <a:tblGrid>
                <a:gridCol w="3371129">
                  <a:extLst>
                    <a:ext uri="{9D8B030D-6E8A-4147-A177-3AD203B41FA5}">
                      <a16:colId xmlns:a16="http://schemas.microsoft.com/office/drawing/2014/main" val="3034424372"/>
                    </a:ext>
                  </a:extLst>
                </a:gridCol>
                <a:gridCol w="6153208">
                  <a:extLst>
                    <a:ext uri="{9D8B030D-6E8A-4147-A177-3AD203B41FA5}">
                      <a16:colId xmlns:a16="http://schemas.microsoft.com/office/drawing/2014/main" val="2371714435"/>
                    </a:ext>
                  </a:extLst>
                </a:gridCol>
              </a:tblGrid>
              <a:tr h="334211">
                <a:tc>
                  <a:txBody>
                    <a:bodyPr/>
                    <a:lstStyle/>
                    <a:p>
                      <a:r>
                        <a:rPr lang="en-US">
                          <a:latin typeface="Arial" panose="020B0604020202020204" pitchFamily="34" charset="0"/>
                          <a:cs typeface="Arial" panose="020B0604020202020204" pitchFamily="34" charset="0"/>
                        </a:rPr>
                        <a:t>Module Type:</a:t>
                      </a:r>
                    </a:p>
                  </a:txBody>
                  <a:tcPr/>
                </a:tc>
                <a:tc>
                  <a:txBody>
                    <a:bodyPr/>
                    <a:lstStyle/>
                    <a:p>
                      <a:r>
                        <a:rPr lang="en-US" b="0">
                          <a:highlight>
                            <a:srgbClr val="FFFF00"/>
                          </a:highlight>
                          <a:latin typeface="Arial" panose="020B0604020202020204" pitchFamily="34" charset="0"/>
                          <a:cs typeface="Arial" panose="020B0604020202020204" pitchFamily="34" charset="0"/>
                        </a:rPr>
                        <a:t>[Specify the type of module]</a:t>
                      </a:r>
                    </a:p>
                  </a:txBody>
                  <a:tcPr/>
                </a:tc>
                <a:extLst>
                  <a:ext uri="{0D108BD9-81ED-4DB2-BD59-A6C34878D82A}">
                    <a16:rowId xmlns:a16="http://schemas.microsoft.com/office/drawing/2014/main" val="1386375652"/>
                  </a:ext>
                </a:extLst>
              </a:tr>
              <a:tr h="370840">
                <a:tc>
                  <a:txBody>
                    <a:bodyPr/>
                    <a:lstStyle/>
                    <a:p>
                      <a:r>
                        <a:rPr lang="en-US" b="1">
                          <a:latin typeface="Arial" panose="020B0604020202020204" pitchFamily="34" charset="0"/>
                          <a:cs typeface="Arial" panose="020B0604020202020204" pitchFamily="34" charset="0"/>
                        </a:rPr>
                        <a:t>System Name and Abbreviation:</a:t>
                      </a:r>
                    </a:p>
                  </a:txBody>
                  <a:tcPr/>
                </a:tc>
                <a:tc>
                  <a:txBody>
                    <a:bodyPr/>
                    <a:lstStyle/>
                    <a:p>
                      <a:r>
                        <a:rPr lang="en-US">
                          <a:highlight>
                            <a:srgbClr val="FFFF00"/>
                          </a:highlight>
                          <a:latin typeface="Arial" panose="020B0604020202020204" pitchFamily="34" charset="0"/>
                          <a:cs typeface="Arial" panose="020B0604020202020204" pitchFamily="34" charset="0"/>
                        </a:rPr>
                        <a:t>[State's system name and abbreviation]</a:t>
                      </a:r>
                    </a:p>
                  </a:txBody>
                  <a:tcPr/>
                </a:tc>
                <a:extLst>
                  <a:ext uri="{0D108BD9-81ED-4DB2-BD59-A6C34878D82A}">
                    <a16:rowId xmlns:a16="http://schemas.microsoft.com/office/drawing/2014/main" val="1851426502"/>
                  </a:ext>
                </a:extLst>
              </a:tr>
              <a:tr h="370840">
                <a:tc>
                  <a:txBody>
                    <a:bodyPr/>
                    <a:lstStyle/>
                    <a:p>
                      <a:r>
                        <a:rPr lang="en-US" b="1">
                          <a:latin typeface="Arial" panose="020B0604020202020204" pitchFamily="34" charset="0"/>
                          <a:cs typeface="Arial" panose="020B0604020202020204" pitchFamily="34" charset="0"/>
                        </a:rPr>
                        <a:t>State Point of Contact:</a:t>
                      </a:r>
                    </a:p>
                  </a:txBody>
                  <a:tcPr/>
                </a:tc>
                <a:tc>
                  <a:txBody>
                    <a:bodyPr/>
                    <a:lstStyle/>
                    <a:p>
                      <a:r>
                        <a:rPr lang="en-US" sz="1800" b="0" i="0" kern="1200">
                          <a:solidFill>
                            <a:schemeClr val="dk1"/>
                          </a:solidFill>
                          <a:effectLst/>
                          <a:highlight>
                            <a:srgbClr val="FFFF00"/>
                          </a:highlight>
                          <a:latin typeface="Arial" panose="020B0604020202020204" pitchFamily="34" charset="0"/>
                          <a:ea typeface="+mn-ea"/>
                          <a:cs typeface="Arial" panose="020B0604020202020204" pitchFamily="34" charset="0"/>
                        </a:rPr>
                        <a:t>[Name and contact information]</a:t>
                      </a:r>
                      <a:endParaRPr lang="en-US">
                        <a:highlight>
                          <a:srgbClr val="FFFF00"/>
                        </a:highlight>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140902227"/>
                  </a:ext>
                </a:extLst>
              </a:tr>
              <a:tr h="389556">
                <a:tc>
                  <a:txBody>
                    <a:bodyPr/>
                    <a:lstStyle/>
                    <a:p>
                      <a:r>
                        <a:rPr lang="en-US" b="1">
                          <a:latin typeface="Arial" panose="020B0604020202020204" pitchFamily="34" charset="0"/>
                          <a:cs typeface="Arial" panose="020B0604020202020204" pitchFamily="34" charset="0"/>
                        </a:rPr>
                        <a:t>State Medicaid Director:</a:t>
                      </a:r>
                    </a:p>
                  </a:txBody>
                  <a:tcPr/>
                </a:tc>
                <a:tc>
                  <a:txBody>
                    <a:bodyPr/>
                    <a:lstStyle/>
                    <a:p>
                      <a:r>
                        <a:rPr lang="en-US" sz="1800" b="0" i="0" kern="1200">
                          <a:solidFill>
                            <a:schemeClr val="dk1"/>
                          </a:solidFill>
                          <a:effectLst/>
                          <a:highlight>
                            <a:srgbClr val="FFFF00"/>
                          </a:highlight>
                          <a:latin typeface="Arial" panose="020B0604020202020204" pitchFamily="34" charset="0"/>
                          <a:ea typeface="+mn-ea"/>
                          <a:cs typeface="Arial" panose="020B0604020202020204" pitchFamily="34" charset="0"/>
                        </a:rPr>
                        <a:t>[Name and contact information]</a:t>
                      </a:r>
                      <a:endParaRPr lang="en-US">
                        <a:highlight>
                          <a:srgbClr val="FFFF00"/>
                        </a:highlight>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576826340"/>
                  </a:ext>
                </a:extLst>
              </a:tr>
              <a:tr h="370840">
                <a:tc>
                  <a:txBody>
                    <a:bodyPr/>
                    <a:lstStyle/>
                    <a:p>
                      <a:r>
                        <a:rPr lang="en-US" b="1">
                          <a:latin typeface="Arial" panose="020B0604020202020204" pitchFamily="34" charset="0"/>
                          <a:cs typeface="Arial" panose="020B0604020202020204" pitchFamily="34" charset="0"/>
                        </a:rPr>
                        <a:t>UAT Completion Date:</a:t>
                      </a:r>
                    </a:p>
                  </a:txBody>
                  <a:tcPr/>
                </a:tc>
                <a:tc>
                  <a:txBody>
                    <a:bodyPr/>
                    <a:lstStyle/>
                    <a:p>
                      <a:r>
                        <a:rPr lang="en-US" sz="1800" b="0" i="0" kern="1200">
                          <a:solidFill>
                            <a:schemeClr val="dk1"/>
                          </a:solidFill>
                          <a:effectLst/>
                          <a:highlight>
                            <a:srgbClr val="FFFF00"/>
                          </a:highlight>
                          <a:latin typeface="Arial" panose="020B0604020202020204" pitchFamily="34" charset="0"/>
                          <a:ea typeface="+mn-ea"/>
                          <a:cs typeface="Arial" panose="020B0604020202020204" pitchFamily="34" charset="0"/>
                        </a:rPr>
                        <a:t>[Date of User Acceptance Testing completion]</a:t>
                      </a:r>
                      <a:endParaRPr lang="en-US">
                        <a:highlight>
                          <a:srgbClr val="FFFF00"/>
                        </a:highlight>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6194681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a:latin typeface="Arial" panose="020B0604020202020204" pitchFamily="34" charset="0"/>
                          <a:cs typeface="Arial" panose="020B0604020202020204" pitchFamily="34" charset="0"/>
                        </a:rPr>
                        <a:t>Go-live Date:</a:t>
                      </a:r>
                    </a:p>
                  </a:txBody>
                  <a:tcPr/>
                </a:tc>
                <a:tc>
                  <a:txBody>
                    <a:bodyPr/>
                    <a:lstStyle/>
                    <a:p>
                      <a:r>
                        <a:rPr lang="en-US" sz="1800" b="0" i="0" kern="1200">
                          <a:solidFill>
                            <a:schemeClr val="dk1"/>
                          </a:solidFill>
                          <a:effectLst/>
                          <a:highlight>
                            <a:srgbClr val="FFFF00"/>
                          </a:highlight>
                          <a:latin typeface="Arial" panose="020B0604020202020204" pitchFamily="34" charset="0"/>
                          <a:ea typeface="+mn-ea"/>
                          <a:cs typeface="Arial" panose="020B0604020202020204" pitchFamily="34" charset="0"/>
                        </a:rPr>
                        <a:t>[Scheduled go-live date]</a:t>
                      </a:r>
                      <a:endParaRPr lang="en-US">
                        <a:highlight>
                          <a:srgbClr val="FFFF00"/>
                        </a:highlight>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177810165"/>
                  </a:ext>
                </a:extLst>
              </a:tr>
              <a:tr h="370840">
                <a:tc>
                  <a:txBody>
                    <a:bodyPr/>
                    <a:lstStyle/>
                    <a:p>
                      <a:r>
                        <a:rPr lang="en-US" b="1">
                          <a:latin typeface="Arial" panose="020B0604020202020204" pitchFamily="34" charset="0"/>
                          <a:cs typeface="Arial" panose="020B0604020202020204" pitchFamily="34" charset="0"/>
                        </a:rPr>
                        <a:t>Vendors:</a:t>
                      </a:r>
                    </a:p>
                  </a:txBody>
                  <a:tcPr/>
                </a:tc>
                <a:tc>
                  <a:txBody>
                    <a:bodyPr/>
                    <a:lstStyle/>
                    <a:p>
                      <a:r>
                        <a:rPr lang="en-US" sz="1800" b="0" i="0" kern="1200">
                          <a:solidFill>
                            <a:schemeClr val="dk1"/>
                          </a:solidFill>
                          <a:effectLst/>
                          <a:highlight>
                            <a:srgbClr val="FFFF00"/>
                          </a:highlight>
                          <a:latin typeface="Arial" panose="020B0604020202020204" pitchFamily="34" charset="0"/>
                          <a:ea typeface="+mn-ea"/>
                          <a:cs typeface="Arial" panose="020B0604020202020204" pitchFamily="34" charset="0"/>
                        </a:rPr>
                        <a:t>[List all vendors and sub-contractors involved]</a:t>
                      </a:r>
                      <a:endParaRPr lang="en-US">
                        <a:highlight>
                          <a:srgbClr val="FFFF00"/>
                        </a:highlight>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528675877"/>
                  </a:ext>
                </a:extLst>
              </a:tr>
            </a:tbl>
          </a:graphicData>
        </a:graphic>
      </p:graphicFrame>
    </p:spTree>
    <p:extLst>
      <p:ext uri="{BB962C8B-B14F-4D97-AF65-F5344CB8AC3E}">
        <p14:creationId xmlns:p14="http://schemas.microsoft.com/office/powerpoint/2010/main" val="2349946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1CFB9-8A48-954C-2475-F571CEA2A41E}"/>
              </a:ext>
            </a:extLst>
          </p:cNvPr>
          <p:cNvSpPr>
            <a:spLocks noGrp="1"/>
          </p:cNvSpPr>
          <p:nvPr>
            <p:ph type="ctrTitle"/>
          </p:nvPr>
        </p:nvSpPr>
        <p:spPr/>
        <p:txBody>
          <a:bodyPr/>
          <a:lstStyle/>
          <a:p>
            <a:r>
              <a:rPr lang="en-US" sz="3750"/>
              <a:t>What Is SMC?</a:t>
            </a:r>
          </a:p>
        </p:txBody>
      </p:sp>
      <p:sp>
        <p:nvSpPr>
          <p:cNvPr id="4" name="Content Placeholder 3">
            <a:extLst>
              <a:ext uri="{FF2B5EF4-FFF2-40B4-BE49-F238E27FC236}">
                <a16:creationId xmlns:a16="http://schemas.microsoft.com/office/drawing/2014/main" id="{773D9878-4C6E-A2C1-BE55-61FDC6FDDF29}"/>
              </a:ext>
            </a:extLst>
          </p:cNvPr>
          <p:cNvSpPr>
            <a:spLocks noGrp="1"/>
          </p:cNvSpPr>
          <p:nvPr>
            <p:ph type="body" sz="quarter" idx="10"/>
          </p:nvPr>
        </p:nvSpPr>
        <p:spPr>
          <a:xfrm>
            <a:off x="928255" y="1313846"/>
            <a:ext cx="9718868" cy="4142073"/>
          </a:xfrm>
        </p:spPr>
        <p:txBody>
          <a:bodyPr/>
          <a:lstStyle/>
          <a:p>
            <a:pPr>
              <a:lnSpc>
                <a:spcPct val="100000"/>
              </a:lnSpc>
            </a:pPr>
            <a:r>
              <a:rPr lang="en-US" sz="2400" dirty="0"/>
              <a:t>SMC is the required procedure for states to achieve certification for specific modules in their Medicaid Enterprise System. ​</a:t>
            </a:r>
          </a:p>
          <a:p>
            <a:pPr>
              <a:lnSpc>
                <a:spcPct val="100000"/>
              </a:lnSpc>
            </a:pPr>
            <a:r>
              <a:rPr lang="en-US" sz="2400" dirty="0"/>
              <a:t>Under 42 CFR </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433.116, SMC is the mechanism for states to gain approval for enhanced Federal Financial Participation (FFP), which enables a 75% funding rate for certified systems once CMS conditions are met.​</a:t>
            </a:r>
          </a:p>
          <a:p>
            <a:pPr>
              <a:lnSpc>
                <a:spcPct val="100000"/>
              </a:lnSpc>
            </a:pPr>
            <a:r>
              <a:rPr lang="en-US" sz="2400" dirty="0"/>
              <a:t>Ensures compliance with key statutory and regulatory requirements.</a:t>
            </a:r>
          </a:p>
          <a:p>
            <a:pPr marL="0" indent="0">
              <a:lnSpc>
                <a:spcPct val="100000"/>
              </a:lnSpc>
              <a:buNone/>
            </a:pPr>
            <a:endParaRPr lang="en-US" sz="2400" dirty="0"/>
          </a:p>
        </p:txBody>
      </p:sp>
      <p:sp>
        <p:nvSpPr>
          <p:cNvPr id="3" name="Slide Number Placeholder 2">
            <a:extLst>
              <a:ext uri="{FF2B5EF4-FFF2-40B4-BE49-F238E27FC236}">
                <a16:creationId xmlns:a16="http://schemas.microsoft.com/office/drawing/2014/main" id="{AD3D9C2D-BF68-96C1-ABF2-864A15A98E0E}"/>
              </a:ext>
            </a:extLst>
          </p:cNvPr>
          <p:cNvSpPr>
            <a:spLocks noGrp="1"/>
          </p:cNvSpPr>
          <p:nvPr>
            <p:ph type="sldNum" sz="quarter" idx="4"/>
          </p:nvPr>
        </p:nvSpPr>
        <p:spPr/>
        <p:txBody>
          <a:bodyPr/>
          <a:lstStyle/>
          <a:p>
            <a:fld id="{295008BC-DA31-4D19-837B-EFA4386B05F5}" type="slidenum">
              <a:rPr lang="en-US" smtClean="0"/>
              <a:t>5</a:t>
            </a:fld>
            <a:endParaRPr lang="en-US"/>
          </a:p>
        </p:txBody>
      </p:sp>
    </p:spTree>
    <p:extLst>
      <p:ext uri="{BB962C8B-B14F-4D97-AF65-F5344CB8AC3E}">
        <p14:creationId xmlns:p14="http://schemas.microsoft.com/office/powerpoint/2010/main" val="3918338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393EF-9A9A-232D-5181-337586F64707}"/>
              </a:ext>
            </a:extLst>
          </p:cNvPr>
          <p:cNvSpPr>
            <a:spLocks noGrp="1"/>
          </p:cNvSpPr>
          <p:nvPr>
            <p:ph type="ctrTitle"/>
          </p:nvPr>
        </p:nvSpPr>
        <p:spPr>
          <a:xfrm>
            <a:off x="493486" y="67015"/>
            <a:ext cx="9144000" cy="745048"/>
          </a:xfrm>
        </p:spPr>
        <p:txBody>
          <a:bodyPr>
            <a:normAutofit/>
          </a:bodyPr>
          <a:lstStyle/>
          <a:p>
            <a:pPr algn="l"/>
            <a:r>
              <a:rPr lang="en-US" sz="3750" dirty="0"/>
              <a:t>SMC Touchpoints </a:t>
            </a:r>
          </a:p>
        </p:txBody>
      </p:sp>
      <p:sp>
        <p:nvSpPr>
          <p:cNvPr id="6" name="TextBox 5">
            <a:extLst>
              <a:ext uri="{FF2B5EF4-FFF2-40B4-BE49-F238E27FC236}">
                <a16:creationId xmlns:a16="http://schemas.microsoft.com/office/drawing/2014/main" id="{8BDCFF71-A5CE-F9D0-E740-DED289B7F4DA}"/>
              </a:ext>
            </a:extLst>
          </p:cNvPr>
          <p:cNvSpPr txBox="1"/>
          <p:nvPr/>
        </p:nvSpPr>
        <p:spPr>
          <a:xfrm>
            <a:off x="6096000" y="222308"/>
            <a:ext cx="5990477" cy="523220"/>
          </a:xfrm>
          <a:prstGeom prst="rect">
            <a:avLst/>
          </a:prstGeom>
          <a:solidFill>
            <a:schemeClr val="accent1">
              <a:lumMod val="20000"/>
              <a:lumOff val="80000"/>
            </a:schemeClr>
          </a:solidFill>
        </p:spPr>
        <p:txBody>
          <a:bodyPr wrap="square" rtlCol="0">
            <a:spAutoFit/>
          </a:bodyPr>
          <a:lstStyle/>
          <a:p>
            <a:r>
              <a:rPr lang="en-US" sz="1400" b="1">
                <a:latin typeface="Arial" panose="020B0604020202020204" pitchFamily="34" charset="0"/>
                <a:cs typeface="Arial" panose="020B0604020202020204" pitchFamily="34" charset="0"/>
              </a:rPr>
              <a:t>These are the three IT lifecycle phases (DDI to operations). The unshaded boxes are the SMC touchpoints.</a:t>
            </a:r>
          </a:p>
        </p:txBody>
      </p:sp>
      <p:sp>
        <p:nvSpPr>
          <p:cNvPr id="3" name="Slide Number Placeholder 2">
            <a:extLst>
              <a:ext uri="{FF2B5EF4-FFF2-40B4-BE49-F238E27FC236}">
                <a16:creationId xmlns:a16="http://schemas.microsoft.com/office/drawing/2014/main" id="{E47FEA17-8D5B-D606-C8E0-8D9466DE47C4}"/>
              </a:ext>
            </a:extLst>
          </p:cNvPr>
          <p:cNvSpPr>
            <a:spLocks noGrp="1"/>
          </p:cNvSpPr>
          <p:nvPr>
            <p:ph type="sldNum" sz="quarter" idx="4"/>
          </p:nvPr>
        </p:nvSpPr>
        <p:spPr/>
        <p:txBody>
          <a:bodyPr/>
          <a:lstStyle/>
          <a:p>
            <a:fld id="{307C9BC6-3632-4035-A6F8-73DB694A0BF4}" type="slidenum">
              <a:rPr lang="en-US" smtClean="0"/>
              <a:t>6</a:t>
            </a:fld>
            <a:endParaRPr lang="en-US"/>
          </a:p>
        </p:txBody>
      </p:sp>
      <p:pic>
        <p:nvPicPr>
          <p:cNvPr id="5" name="Picture 4" descr="Engagement during each phase of the IT investment lifecycle will include the following SMC touchpoints:&#10;1) The Planning phase: When the state is in the planning phase of a project, the state develops the initial intended outcomes desired of the new module and works with CMS to refine them.&#10;2) The Development phase: When the state and the vendor are in the Design, Development, and Implementation (DDI) phase and the state works with CMS to prepare for the Operational Readiness Review (ORR).&#10;3) The Production phase: When the system is live, and the state works with CMS to prepare for the final CR and ongoing operational reporting.">
            <a:extLst>
              <a:ext uri="{FF2B5EF4-FFF2-40B4-BE49-F238E27FC236}">
                <a16:creationId xmlns:a16="http://schemas.microsoft.com/office/drawing/2014/main" id="{10BC1A68-6A64-92E3-EEA0-7728F341429A}"/>
              </a:ext>
            </a:extLst>
          </p:cNvPr>
          <p:cNvPicPr>
            <a:picLocks noChangeAspect="1"/>
          </p:cNvPicPr>
          <p:nvPr/>
        </p:nvPicPr>
        <p:blipFill>
          <a:blip r:embed="rId3"/>
          <a:stretch>
            <a:fillRect/>
          </a:stretch>
        </p:blipFill>
        <p:spPr>
          <a:xfrm>
            <a:off x="144263" y="900821"/>
            <a:ext cx="11903474" cy="5813324"/>
          </a:xfrm>
          <a:prstGeom prst="rect">
            <a:avLst/>
          </a:prstGeom>
        </p:spPr>
      </p:pic>
    </p:spTree>
    <p:extLst>
      <p:ext uri="{BB962C8B-B14F-4D97-AF65-F5344CB8AC3E}">
        <p14:creationId xmlns:p14="http://schemas.microsoft.com/office/powerpoint/2010/main" val="3074605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72CB3E-A4DC-DC4A-707C-37D2DB77D83B}"/>
              </a:ext>
            </a:extLst>
          </p:cNvPr>
          <p:cNvSpPr>
            <a:spLocks noGrp="1"/>
          </p:cNvSpPr>
          <p:nvPr>
            <p:ph type="ctrTitle"/>
          </p:nvPr>
        </p:nvSpPr>
        <p:spPr/>
        <p:txBody>
          <a:bodyPr/>
          <a:lstStyle/>
          <a:p>
            <a:r>
              <a:rPr lang="en-US" sz="3750"/>
              <a:t>SMC Milestones</a:t>
            </a:r>
          </a:p>
        </p:txBody>
      </p:sp>
      <p:sp>
        <p:nvSpPr>
          <p:cNvPr id="3" name="Slide Number Placeholder 2">
            <a:extLst>
              <a:ext uri="{FF2B5EF4-FFF2-40B4-BE49-F238E27FC236}">
                <a16:creationId xmlns:a16="http://schemas.microsoft.com/office/drawing/2014/main" id="{C73F5939-364A-41C0-7F82-92EE66AC4937}"/>
              </a:ext>
            </a:extLst>
          </p:cNvPr>
          <p:cNvSpPr>
            <a:spLocks noGrp="1"/>
          </p:cNvSpPr>
          <p:nvPr>
            <p:ph type="sldNum" sz="quarter" idx="4"/>
          </p:nvPr>
        </p:nvSpPr>
        <p:spPr/>
        <p:txBody>
          <a:bodyPr/>
          <a:lstStyle/>
          <a:p>
            <a:fld id="{295008BC-DA31-4D19-837B-EFA4386B05F5}" type="slidenum">
              <a:rPr lang="en-US" smtClean="0"/>
              <a:t>7</a:t>
            </a:fld>
            <a:endParaRPr lang="en-US"/>
          </a:p>
        </p:txBody>
      </p:sp>
      <p:grpSp>
        <p:nvGrpSpPr>
          <p:cNvPr id="4" name="Group 3" descr="The SMC milestones include the Operational Readiness Review (ORR) and the Certification Review (CR).  Once certified the state continues operational reporting.">
            <a:extLst>
              <a:ext uri="{FF2B5EF4-FFF2-40B4-BE49-F238E27FC236}">
                <a16:creationId xmlns:a16="http://schemas.microsoft.com/office/drawing/2014/main" id="{6625AE15-2AB2-92FE-2AF6-6DAAFF9FE7BA}"/>
              </a:ext>
            </a:extLst>
          </p:cNvPr>
          <p:cNvGrpSpPr/>
          <p:nvPr/>
        </p:nvGrpSpPr>
        <p:grpSpPr>
          <a:xfrm>
            <a:off x="1534399" y="1663963"/>
            <a:ext cx="8332594" cy="1184345"/>
            <a:chOff x="1329685" y="1639010"/>
            <a:chExt cx="8332594" cy="1184345"/>
          </a:xfrm>
        </p:grpSpPr>
        <p:graphicFrame>
          <p:nvGraphicFramePr>
            <p:cNvPr id="5" name="Diagram 4">
              <a:extLst>
                <a:ext uri="{FF2B5EF4-FFF2-40B4-BE49-F238E27FC236}">
                  <a16:creationId xmlns:a16="http://schemas.microsoft.com/office/drawing/2014/main" id="{7F89A481-A022-BB63-4227-DF8A65991D39}"/>
                </a:ext>
              </a:extLst>
            </p:cNvPr>
            <p:cNvGraphicFramePr/>
            <p:nvPr/>
          </p:nvGraphicFramePr>
          <p:xfrm>
            <a:off x="1329685" y="1639010"/>
            <a:ext cx="6209183" cy="11239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a:extLst>
                <a:ext uri="{FF2B5EF4-FFF2-40B4-BE49-F238E27FC236}">
                  <a16:creationId xmlns:a16="http://schemas.microsoft.com/office/drawing/2014/main" id="{5DD146C8-D446-5AC5-750F-A57954F4C00A}"/>
                </a:ext>
              </a:extLst>
            </p:cNvPr>
            <p:cNvSpPr txBox="1"/>
            <p:nvPr/>
          </p:nvSpPr>
          <p:spPr>
            <a:xfrm>
              <a:off x="8029358" y="1684389"/>
              <a:ext cx="1632921" cy="1138966"/>
            </a:xfrm>
            <a:prstGeom prst="rect">
              <a:avLst/>
            </a:prstGeom>
            <a:noFill/>
          </p:spPr>
          <p:txBody>
            <a:bodyPr wrap="square" rtlCol="0">
              <a:spAutoFit/>
            </a:bodyPr>
            <a:lstStyle/>
            <a:p>
              <a:pPr algn="ctr"/>
              <a:r>
                <a:rPr lang="en-US" sz="2267" dirty="0">
                  <a:solidFill>
                    <a:schemeClr val="accent1"/>
                  </a:solidFill>
                </a:rPr>
                <a:t>Operational Metric Reporting </a:t>
              </a:r>
            </a:p>
          </p:txBody>
        </p:sp>
      </p:grpSp>
      <p:pic>
        <p:nvPicPr>
          <p:cNvPr id="10" name="Graphic 9">
            <a:extLst>
              <a:ext uri="{FF2B5EF4-FFF2-40B4-BE49-F238E27FC236}">
                <a16:creationId xmlns:a16="http://schemas.microsoft.com/office/drawing/2014/main" id="{E2BCD6D8-03E4-15CC-8E1F-C17AC252EF1E}"/>
              </a:ext>
              <a:ext uri="{C183D7F6-B498-43B3-948B-1728B52AA6E4}">
                <adec:decorative xmlns:adec="http://schemas.microsoft.com/office/drawing/2017/decorative" val="1"/>
              </a:ext>
            </a:extLst>
          </p:cNvPr>
          <p:cNvPicPr>
            <a:picLocks noChangeAspect="1"/>
          </p:cNvPicPr>
          <p:nvPr/>
        </p:nvPicPr>
        <p:blipFill rotWithShape="1">
          <a:blip r:embed="rId8">
            <a:extLst>
              <a:ext uri="{96DAC541-7B7A-43D3-8B79-37D633B846F1}">
                <asvg:svgBlip xmlns:asvg="http://schemas.microsoft.com/office/drawing/2016/SVG/main" r:embed="rId9"/>
              </a:ext>
            </a:extLst>
          </a:blip>
          <a:srcRect l="13683" t="16466" r="15267" b="12178"/>
          <a:stretch/>
        </p:blipFill>
        <p:spPr>
          <a:xfrm>
            <a:off x="7838055" y="1186431"/>
            <a:ext cx="2199502" cy="2208978"/>
          </a:xfrm>
          <a:prstGeom prst="rect">
            <a:avLst/>
          </a:prstGeom>
        </p:spPr>
      </p:pic>
      <p:sp>
        <p:nvSpPr>
          <p:cNvPr id="7" name="TextBox 6">
            <a:extLst>
              <a:ext uri="{FF2B5EF4-FFF2-40B4-BE49-F238E27FC236}">
                <a16:creationId xmlns:a16="http://schemas.microsoft.com/office/drawing/2014/main" id="{FC63E7A7-2B6D-1193-234E-B12D16322F6B}"/>
              </a:ext>
            </a:extLst>
          </p:cNvPr>
          <p:cNvSpPr txBox="1"/>
          <p:nvPr/>
        </p:nvSpPr>
        <p:spPr>
          <a:xfrm>
            <a:off x="1669664" y="3291937"/>
            <a:ext cx="2661547" cy="203132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1800"/>
              <a:t>At the end of the Development Phase and after all testing is complete, states undergo an ORR prior to releasing their system into production. </a:t>
            </a:r>
            <a:endParaRPr lang="en-US" sz="1800">
              <a:cs typeface="Calibri"/>
            </a:endParaRPr>
          </a:p>
        </p:txBody>
      </p:sp>
      <p:sp>
        <p:nvSpPr>
          <p:cNvPr id="8" name="TextBox 7">
            <a:extLst>
              <a:ext uri="{FF2B5EF4-FFF2-40B4-BE49-F238E27FC236}">
                <a16:creationId xmlns:a16="http://schemas.microsoft.com/office/drawing/2014/main" id="{4E34D903-575E-B957-4A86-1B04179E46CC}"/>
              </a:ext>
            </a:extLst>
          </p:cNvPr>
          <p:cNvSpPr txBox="1"/>
          <p:nvPr/>
        </p:nvSpPr>
        <p:spPr>
          <a:xfrm>
            <a:off x="4542842" y="3291938"/>
            <a:ext cx="2661547" cy="2015936"/>
          </a:xfrm>
          <a:prstGeom prst="rect">
            <a:avLst/>
          </a:prstGeom>
        </p:spPr>
        <p:style>
          <a:lnRef idx="2">
            <a:schemeClr val="dk1"/>
          </a:lnRef>
          <a:fillRef idx="1">
            <a:schemeClr val="lt1"/>
          </a:fillRef>
          <a:effectRef idx="0">
            <a:schemeClr val="dk1"/>
          </a:effectRef>
          <a:fontRef idx="minor">
            <a:schemeClr val="dk1"/>
          </a:fontRef>
        </p:style>
        <p:txBody>
          <a:bodyPr wrap="square" lIns="91440" tIns="45720" rIns="91440" bIns="45720" rtlCol="0" anchor="t">
            <a:spAutoFit/>
          </a:bodyPr>
          <a:lstStyle>
            <a:defPPr>
              <a:defRPr lang="en-US"/>
            </a:defPPr>
          </a:lstStyle>
          <a:p>
            <a:r>
              <a:rPr lang="en-US"/>
              <a:t>A CR can be conducted once a system has been in production for at least six months and the state must report on approved metrics retroactive to the state's go-live date.</a:t>
            </a:r>
          </a:p>
        </p:txBody>
      </p:sp>
      <p:sp>
        <p:nvSpPr>
          <p:cNvPr id="9" name="TextBox 8">
            <a:extLst>
              <a:ext uri="{FF2B5EF4-FFF2-40B4-BE49-F238E27FC236}">
                <a16:creationId xmlns:a16="http://schemas.microsoft.com/office/drawing/2014/main" id="{03FF68F4-F6E8-BC32-581F-648396A73AD5}"/>
              </a:ext>
            </a:extLst>
          </p:cNvPr>
          <p:cNvSpPr txBox="1"/>
          <p:nvPr/>
        </p:nvSpPr>
        <p:spPr>
          <a:xfrm>
            <a:off x="7414794" y="3291938"/>
            <a:ext cx="3095065" cy="1477328"/>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1800"/>
              <a:t>Once a system is certified, a state must continue to submit metric data in the CMS Box Metrics folder and with OAPD submission.</a:t>
            </a:r>
            <a:endParaRPr lang="en-US" sz="1800">
              <a:cs typeface="Calibri"/>
            </a:endParaRPr>
          </a:p>
        </p:txBody>
      </p:sp>
    </p:spTree>
    <p:extLst>
      <p:ext uri="{BB962C8B-B14F-4D97-AF65-F5344CB8AC3E}">
        <p14:creationId xmlns:p14="http://schemas.microsoft.com/office/powerpoint/2010/main" val="2153258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10103FE-EB51-4CB2-8D0E-2119D6A16DB5}"/>
              </a:ext>
            </a:extLst>
          </p:cNvPr>
          <p:cNvSpPr>
            <a:spLocks noGrp="1"/>
          </p:cNvSpPr>
          <p:nvPr>
            <p:ph type="ctrTitle"/>
          </p:nvPr>
        </p:nvSpPr>
        <p:spPr>
          <a:xfrm>
            <a:off x="928255" y="441383"/>
            <a:ext cx="9144000" cy="66941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sz="3750" dirty="0"/>
              <a:t>APD and SMC Intake Form Relationship</a:t>
            </a:r>
          </a:p>
        </p:txBody>
      </p:sp>
      <p:sp>
        <p:nvSpPr>
          <p:cNvPr id="6" name="Text Placeholder 5">
            <a:extLst>
              <a:ext uri="{FF2B5EF4-FFF2-40B4-BE49-F238E27FC236}">
                <a16:creationId xmlns:a16="http://schemas.microsoft.com/office/drawing/2014/main" id="{9784B75C-DB73-7C3D-05B7-921B2CCDC2DD}"/>
              </a:ext>
            </a:extLst>
          </p:cNvPr>
          <p:cNvSpPr>
            <a:spLocks noGrp="1"/>
          </p:cNvSpPr>
          <p:nvPr>
            <p:ph type="body" sz="quarter" idx="10"/>
          </p:nvPr>
        </p:nvSpPr>
        <p:spPr>
          <a:xfrm>
            <a:off x="928254" y="990092"/>
            <a:ext cx="10458432" cy="4544434"/>
          </a:xfrm>
        </p:spPr>
        <p:txBody>
          <a:bodyPr/>
          <a:lstStyle/>
          <a:p>
            <a:pPr>
              <a:lnSpc>
                <a:spcPct val="100000"/>
              </a:lnSpc>
            </a:pPr>
            <a:r>
              <a:rPr lang="en-US" sz="2000" dirty="0"/>
              <a:t>APD (Advanced Planning Document):</a:t>
            </a:r>
          </a:p>
          <a:p>
            <a:pPr lvl="1">
              <a:lnSpc>
                <a:spcPct val="100000"/>
              </a:lnSpc>
              <a:spcBef>
                <a:spcPts val="300"/>
              </a:spcBef>
              <a:buFont typeface="Calibri" panose="020F0502020204030204" pitchFamily="34" charset="0"/>
              <a:buChar char="–"/>
            </a:pPr>
            <a:r>
              <a:rPr lang="en-US" sz="1800" dirty="0">
                <a:latin typeface="Arial" panose="020B0604020202020204" pitchFamily="34" charset="0"/>
                <a:cs typeface="Arial" panose="020B0604020202020204" pitchFamily="34" charset="0"/>
              </a:rPr>
              <a:t>Starting point for certification </a:t>
            </a:r>
          </a:p>
          <a:p>
            <a:pPr lvl="1">
              <a:lnSpc>
                <a:spcPct val="100000"/>
              </a:lnSpc>
              <a:spcBef>
                <a:spcPts val="300"/>
              </a:spcBef>
              <a:buFont typeface="Calibri" panose="020F0502020204030204" pitchFamily="34" charset="0"/>
              <a:buChar char="–"/>
            </a:pPr>
            <a:r>
              <a:rPr lang="en-US" sz="1800" dirty="0">
                <a:latin typeface="Arial" panose="020B0604020202020204" pitchFamily="34" charset="0"/>
                <a:cs typeface="Arial" panose="020B0604020202020204" pitchFamily="34" charset="0"/>
              </a:rPr>
              <a:t>Includes CMS-required and state-specific outcomes</a:t>
            </a:r>
          </a:p>
          <a:p>
            <a:pPr lvl="1">
              <a:lnSpc>
                <a:spcPct val="100000"/>
              </a:lnSpc>
              <a:spcBef>
                <a:spcPts val="300"/>
              </a:spcBef>
              <a:buFont typeface="Calibri" panose="020F0502020204030204" pitchFamily="34" charset="0"/>
              <a:buChar char="–"/>
            </a:pPr>
            <a:r>
              <a:rPr lang="en-US" sz="1800" dirty="0">
                <a:latin typeface="Arial" panose="020B0604020202020204" pitchFamily="34" charset="0"/>
                <a:cs typeface="Arial" panose="020B0604020202020204" pitchFamily="34" charset="0"/>
              </a:rPr>
              <a:t>Defines metrics</a:t>
            </a:r>
          </a:p>
          <a:p>
            <a:pPr>
              <a:lnSpc>
                <a:spcPct val="100000"/>
              </a:lnSpc>
              <a:spcBef>
                <a:spcPts val="600"/>
              </a:spcBef>
            </a:pPr>
            <a:r>
              <a:rPr lang="en-US" sz="2000" dirty="0"/>
              <a:t>SMC Intake Form:</a:t>
            </a:r>
          </a:p>
          <a:p>
            <a:pPr lvl="1">
              <a:lnSpc>
                <a:spcPct val="100000"/>
              </a:lnSpc>
              <a:spcBef>
                <a:spcPts val="300"/>
              </a:spcBef>
              <a:buFont typeface="Calibri" panose="020F0502020204030204" pitchFamily="34" charset="0"/>
              <a:buChar char="–"/>
            </a:pPr>
            <a:r>
              <a:rPr lang="en-US" sz="1800" dirty="0">
                <a:latin typeface="Arial" panose="020B0604020202020204" pitchFamily="34" charset="0"/>
                <a:cs typeface="Arial" panose="020B0604020202020204" pitchFamily="34" charset="0"/>
              </a:rPr>
              <a:t>Drafted using the approved APD</a:t>
            </a:r>
          </a:p>
          <a:p>
            <a:pPr lvl="1">
              <a:lnSpc>
                <a:spcPct val="100000"/>
              </a:lnSpc>
              <a:spcBef>
                <a:spcPts val="300"/>
              </a:spcBef>
              <a:buFont typeface="Calibri" panose="020F0502020204030204" pitchFamily="34" charset="0"/>
              <a:buChar char="–"/>
            </a:pPr>
            <a:r>
              <a:rPr lang="en-US" sz="1800" dirty="0">
                <a:latin typeface="Arial" panose="020B0604020202020204" pitchFamily="34" charset="0"/>
                <a:cs typeface="Arial" panose="020B0604020202020204" pitchFamily="34" charset="0"/>
              </a:rPr>
              <a:t>Includes explanations for non-applicable CEFs and outcomes</a:t>
            </a:r>
          </a:p>
          <a:p>
            <a:pPr lvl="1">
              <a:lnSpc>
                <a:spcPct val="100000"/>
              </a:lnSpc>
              <a:spcBef>
                <a:spcPts val="300"/>
              </a:spcBef>
              <a:buFont typeface="Calibri" panose="020F0502020204030204" pitchFamily="34" charset="0"/>
              <a:buChar char="–"/>
            </a:pPr>
            <a:r>
              <a:rPr lang="en-US" sz="1800" dirty="0">
                <a:latin typeface="Arial" panose="020B0604020202020204" pitchFamily="34" charset="0"/>
                <a:cs typeface="Arial" panose="020B0604020202020204" pitchFamily="34" charset="0"/>
              </a:rPr>
              <a:t>Proposes evidence for applicable CEFs and outcomes</a:t>
            </a:r>
          </a:p>
          <a:p>
            <a:pPr lvl="1">
              <a:lnSpc>
                <a:spcPct val="100000"/>
              </a:lnSpc>
              <a:spcBef>
                <a:spcPts val="300"/>
              </a:spcBef>
              <a:buFont typeface="Calibri" panose="020F0502020204030204" pitchFamily="34" charset="0"/>
              <a:buChar char="–"/>
            </a:pPr>
            <a:r>
              <a:rPr lang="en-US" sz="1800" dirty="0">
                <a:latin typeface="Arial" panose="020B0604020202020204" pitchFamily="34" charset="0"/>
                <a:cs typeface="Arial" panose="020B0604020202020204" pitchFamily="34" charset="0"/>
              </a:rPr>
              <a:t>Lists approved metrics matching the APD</a:t>
            </a:r>
          </a:p>
          <a:p>
            <a:pPr>
              <a:lnSpc>
                <a:spcPct val="100000"/>
              </a:lnSpc>
              <a:spcBef>
                <a:spcPts val="600"/>
              </a:spcBef>
            </a:pPr>
            <a:r>
              <a:rPr lang="en-US" sz="2000" dirty="0"/>
              <a:t>Process: </a:t>
            </a:r>
          </a:p>
          <a:p>
            <a:pPr marL="800089" lvl="1" indent="-342900">
              <a:lnSpc>
                <a:spcPct val="100000"/>
              </a:lnSpc>
              <a:spcBef>
                <a:spcPts val="300"/>
              </a:spcBef>
              <a:buFont typeface="+mj-lt"/>
              <a:buAutoNum type="arabicPeriod"/>
            </a:pPr>
            <a:r>
              <a:rPr lang="en-US" sz="1800" dirty="0">
                <a:latin typeface="Arial" panose="020B0604020202020204" pitchFamily="34" charset="0"/>
                <a:cs typeface="Arial" panose="020B0604020202020204" pitchFamily="34" charset="0"/>
              </a:rPr>
              <a:t>APD approved and SMC Intake Form drafted</a:t>
            </a:r>
          </a:p>
          <a:p>
            <a:pPr marL="800089" lvl="1" indent="-342900">
              <a:lnSpc>
                <a:spcPct val="100000"/>
              </a:lnSpc>
              <a:spcBef>
                <a:spcPts val="300"/>
              </a:spcBef>
              <a:buFont typeface="+mj-lt"/>
              <a:buAutoNum type="arabicPeriod"/>
            </a:pPr>
            <a:r>
              <a:rPr lang="en-US" sz="1800" dirty="0">
                <a:latin typeface="Arial" panose="020B0604020202020204" pitchFamily="34" charset="0"/>
                <a:cs typeface="Arial" panose="020B0604020202020204" pitchFamily="34" charset="0"/>
              </a:rPr>
              <a:t>Use and update the SMC Intake Form throughout the certification process</a:t>
            </a:r>
          </a:p>
          <a:p>
            <a:pPr marL="800089" lvl="1" indent="-342900">
              <a:lnSpc>
                <a:spcPct val="100000"/>
              </a:lnSpc>
              <a:spcBef>
                <a:spcPts val="300"/>
              </a:spcBef>
              <a:buFont typeface="+mj-lt"/>
              <a:buAutoNum type="arabicPeriod"/>
            </a:pPr>
            <a:r>
              <a:rPr lang="en-US" sz="1800" dirty="0">
                <a:latin typeface="Arial" panose="020B0604020202020204" pitchFamily="34" charset="0"/>
                <a:cs typeface="Arial" panose="020B0604020202020204" pitchFamily="34" charset="0"/>
              </a:rPr>
              <a:t>For agile or phased implementation, the state must map phases to outcomes to assist the CMS Certification Team in determining ORR and CR dates</a:t>
            </a:r>
          </a:p>
        </p:txBody>
      </p:sp>
      <p:sp>
        <p:nvSpPr>
          <p:cNvPr id="3" name="Slide Number Placeholder 2">
            <a:extLst>
              <a:ext uri="{FF2B5EF4-FFF2-40B4-BE49-F238E27FC236}">
                <a16:creationId xmlns:a16="http://schemas.microsoft.com/office/drawing/2014/main" id="{1CE374F1-6ACB-47F0-A40C-0416A081BD4D}"/>
              </a:ext>
            </a:extLst>
          </p:cNvPr>
          <p:cNvSpPr>
            <a:spLocks noGrp="1"/>
          </p:cNvSpPr>
          <p:nvPr>
            <p:ph type="sldNum" sz="quarter" idx="4"/>
          </p:nvPr>
        </p:nvSpPr>
        <p:spPr/>
        <p:txBody>
          <a:bodyPr/>
          <a:lstStyle/>
          <a:p>
            <a:fld id="{295008BC-DA31-4D19-837B-EFA4386B05F5}" type="slidenum">
              <a:rPr lang="en-US" smtClean="0"/>
              <a:t>8</a:t>
            </a:fld>
            <a:endParaRPr lang="en-US"/>
          </a:p>
        </p:txBody>
      </p:sp>
    </p:spTree>
    <p:extLst>
      <p:ext uri="{BB962C8B-B14F-4D97-AF65-F5344CB8AC3E}">
        <p14:creationId xmlns:p14="http://schemas.microsoft.com/office/powerpoint/2010/main" val="25209793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10103FE-EB51-4CB2-8D0E-2119D6A16DB5}"/>
              </a:ext>
            </a:extLst>
          </p:cNvPr>
          <p:cNvSpPr>
            <a:spLocks noGrp="1"/>
          </p:cNvSpPr>
          <p:nvPr>
            <p:ph type="ctrTitle"/>
          </p:nvPr>
        </p:nvSpPr>
        <p:spPr>
          <a:xfrm>
            <a:off x="928255" y="441383"/>
            <a:ext cx="9144000" cy="66941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sz="3750"/>
              <a:t>SMC Elements</a:t>
            </a:r>
          </a:p>
        </p:txBody>
      </p:sp>
      <p:sp>
        <p:nvSpPr>
          <p:cNvPr id="4" name="Text Placeholder 3">
            <a:extLst>
              <a:ext uri="{FF2B5EF4-FFF2-40B4-BE49-F238E27FC236}">
                <a16:creationId xmlns:a16="http://schemas.microsoft.com/office/drawing/2014/main" id="{CB8A1119-711F-85FB-3D86-DB8DCDF2D97D}"/>
              </a:ext>
            </a:extLst>
          </p:cNvPr>
          <p:cNvSpPr>
            <a:spLocks noGrp="1"/>
          </p:cNvSpPr>
          <p:nvPr>
            <p:ph type="body" sz="quarter" idx="10"/>
          </p:nvPr>
        </p:nvSpPr>
        <p:spPr>
          <a:xfrm>
            <a:off x="928255" y="1524901"/>
            <a:ext cx="10318866" cy="422109"/>
          </a:xfrm>
        </p:spPr>
        <p:txBody>
          <a:bodyPr/>
          <a:lstStyle/>
          <a:p>
            <a:pPr marL="0" indent="0">
              <a:buNone/>
            </a:pPr>
            <a:r>
              <a:rPr lang="en-US" sz="2400"/>
              <a:t>The SMC process consists of the following elements:</a:t>
            </a:r>
          </a:p>
          <a:p>
            <a:endParaRPr lang="en-US" sz="2400"/>
          </a:p>
        </p:txBody>
      </p:sp>
      <p:graphicFrame>
        <p:nvGraphicFramePr>
          <p:cNvPr id="2" name="Diagram 1" descr="SMC elements include:&#10;Conditions for Enhanced Funding&#10;CMS-Required Outcomes&#10;State-Specific Outcomes&#10;Metrics">
            <a:extLst>
              <a:ext uri="{FF2B5EF4-FFF2-40B4-BE49-F238E27FC236}">
                <a16:creationId xmlns:a16="http://schemas.microsoft.com/office/drawing/2014/main" id="{1B9704F7-2435-0649-A333-FE8CAEA1594D}"/>
              </a:ext>
            </a:extLst>
          </p:cNvPr>
          <p:cNvGraphicFramePr/>
          <p:nvPr>
            <p:extLst>
              <p:ext uri="{D42A27DB-BD31-4B8C-83A1-F6EECF244321}">
                <p14:modId xmlns:p14="http://schemas.microsoft.com/office/powerpoint/2010/main" val="4232320250"/>
              </p:ext>
            </p:extLst>
          </p:nvPr>
        </p:nvGraphicFramePr>
        <p:xfrm>
          <a:off x="2032000" y="2011528"/>
          <a:ext cx="8128000" cy="33860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a:extLst>
              <a:ext uri="{FF2B5EF4-FFF2-40B4-BE49-F238E27FC236}">
                <a16:creationId xmlns:a16="http://schemas.microsoft.com/office/drawing/2014/main" id="{1CE374F1-6ACB-47F0-A40C-0416A081BD4D}"/>
              </a:ext>
            </a:extLst>
          </p:cNvPr>
          <p:cNvSpPr>
            <a:spLocks noGrp="1"/>
          </p:cNvSpPr>
          <p:nvPr>
            <p:ph type="sldNum" sz="quarter" idx="4"/>
          </p:nvPr>
        </p:nvSpPr>
        <p:spPr/>
        <p:txBody>
          <a:bodyPr/>
          <a:lstStyle/>
          <a:p>
            <a:fld id="{295008BC-DA31-4D19-837B-EFA4386B05F5}" type="slidenum">
              <a:rPr lang="en-US" smtClean="0"/>
              <a:t>9</a:t>
            </a:fld>
            <a:endParaRPr lang="en-US"/>
          </a:p>
        </p:txBody>
      </p:sp>
    </p:spTree>
    <p:extLst>
      <p:ext uri="{BB962C8B-B14F-4D97-AF65-F5344CB8AC3E}">
        <p14:creationId xmlns:p14="http://schemas.microsoft.com/office/powerpoint/2010/main" val="367340667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3.8|4.9|4.3|10.7"/>
</p:tagLst>
</file>

<file path=ppt/theme/theme1.xml><?xml version="1.0" encoding="utf-8"?>
<a:theme xmlns:a="http://schemas.openxmlformats.org/drawingml/2006/main" name="9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0_Custom Desig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8EFBC9B8D937D459242E55D94F812DF" ma:contentTypeVersion="15" ma:contentTypeDescription="Create a new document." ma:contentTypeScope="" ma:versionID="d8147463535b2af7ff6be9863869da29">
  <xsd:schema xmlns:xsd="http://www.w3.org/2001/XMLSchema" xmlns:xs="http://www.w3.org/2001/XMLSchema" xmlns:p="http://schemas.microsoft.com/office/2006/metadata/properties" xmlns:ns2="703a0a61-d094-4eff-9f2b-10839178e71e" xmlns:ns3="b5a44311-ed64-4a72-909f-c9dc6973bde2" xmlns:ns4="db633225-959e-474a-94e0-a37faaa07988" targetNamespace="http://schemas.microsoft.com/office/2006/metadata/properties" ma:root="true" ma:fieldsID="af2577b56fbe9534909c73bb64348395" ns2:_="" ns3:_="" ns4:_="">
    <xsd:import namespace="703a0a61-d094-4eff-9f2b-10839178e71e"/>
    <xsd:import namespace="b5a44311-ed64-4a72-909f-c9dc6973bde2"/>
    <xsd:import namespace="db633225-959e-474a-94e0-a37faaa0798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4:SharedWithUsers" minOccurs="0"/>
                <xsd:element ref="ns4:SharedWithDetails" minOccurs="0"/>
                <xsd:element ref="ns2:MediaServiceObjectDetectorVersions" minOccurs="0"/>
                <xsd:element ref="ns2:MediaServiceSearchProperties" minOccurs="0"/>
                <xsd:element ref="ns2:ReviewedforExemplarSLAs_x003f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3a0a61-d094-4eff-9f2b-10839178e71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4ea1a638-fe8f-4e55-a8a3-ec1a1fdf419b"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ReviewedforExemplarSLAs_x003f_" ma:index="22" nillable="true" ma:displayName="Reviewed for Exemplar SLA's?" ma:default="0" ma:description="Once this file has been reviewed, and any relevant / high-quality SLA's have been extracted to the Exemplar, select Yes" ma:format="Dropdown" ma:internalName="ReviewedforExemplarSLAs_x003f_">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b5a44311-ed64-4a72-909f-c9dc6973bde2"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fe8846c3-8de9-4d6e-91a4-6b6faf528a08}" ma:internalName="TaxCatchAll" ma:showField="CatchAllData" ma:web="db633225-959e-474a-94e0-a37faaa0798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b633225-959e-474a-94e0-a37faaa0798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LengthInSeconds xmlns="703a0a61-d094-4eff-9f2b-10839178e71e" xsi:nil="true"/>
    <TaxCatchAll xmlns="b5a44311-ed64-4a72-909f-c9dc6973bde2" xsi:nil="true"/>
    <lcf76f155ced4ddcb4097134ff3c332f xmlns="703a0a61-d094-4eff-9f2b-10839178e71e">
      <Terms xmlns="http://schemas.microsoft.com/office/infopath/2007/PartnerControls"/>
    </lcf76f155ced4ddcb4097134ff3c332f>
    <SharedWithUsers xmlns="db633225-959e-474a-94e0-a37faaa07988">
      <UserInfo>
        <DisplayName>Sonya Shaver</DisplayName>
        <AccountId>12</AccountId>
        <AccountType/>
      </UserInfo>
      <UserInfo>
        <DisplayName>Ernest Mensah</DisplayName>
        <AccountId>45</AccountId>
        <AccountType/>
      </UserInfo>
      <UserInfo>
        <DisplayName>Julie Galloway Mabeus</DisplayName>
        <AccountId>17</AccountId>
        <AccountType/>
      </UserInfo>
    </SharedWithUsers>
    <ReviewedforExemplarSLAs_x003f_ xmlns="703a0a61-d094-4eff-9f2b-10839178e71e">false</ReviewedforExemplarSLAs_x003f_>
  </documentManagement>
</p:properties>
</file>

<file path=customXml/itemProps1.xml><?xml version="1.0" encoding="utf-8"?>
<ds:datastoreItem xmlns:ds="http://schemas.openxmlformats.org/officeDocument/2006/customXml" ds:itemID="{B2827FEA-7707-4826-AD3E-EFEA8AB51D48}">
  <ds:schemaRefs>
    <ds:schemaRef ds:uri="http://schemas.microsoft.com/sharepoint/v3/contenttype/forms"/>
  </ds:schemaRefs>
</ds:datastoreItem>
</file>

<file path=customXml/itemProps2.xml><?xml version="1.0" encoding="utf-8"?>
<ds:datastoreItem xmlns:ds="http://schemas.openxmlformats.org/officeDocument/2006/customXml" ds:itemID="{27D29BBF-11C5-4D9B-A8E9-E1B39DF65F3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03a0a61-d094-4eff-9f2b-10839178e71e"/>
    <ds:schemaRef ds:uri="b5a44311-ed64-4a72-909f-c9dc6973bde2"/>
    <ds:schemaRef ds:uri="db633225-959e-474a-94e0-a37faaa0798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C1E333D-7317-4D3A-AFED-738C12E59F40}">
  <ds:schemaRefs>
    <ds:schemaRef ds:uri="http://purl.org/dc/terms/"/>
    <ds:schemaRef ds:uri="b5a44311-ed64-4a72-909f-c9dc6973bde2"/>
    <ds:schemaRef ds:uri="http://purl.org/dc/dcmitype/"/>
    <ds:schemaRef ds:uri="http://schemas.microsoft.com/office/2006/metadata/properties"/>
    <ds:schemaRef ds:uri="http://www.w3.org/XML/1998/namespace"/>
    <ds:schemaRef ds:uri="http://schemas.microsoft.com/office/infopath/2007/PartnerControls"/>
    <ds:schemaRef ds:uri="http://schemas.openxmlformats.org/package/2006/metadata/core-properties"/>
    <ds:schemaRef ds:uri="http://schemas.microsoft.com/office/2006/documentManagement/types"/>
    <ds:schemaRef ds:uri="db633225-959e-474a-94e0-a37faaa07988"/>
    <ds:schemaRef ds:uri="703a0a61-d094-4eff-9f2b-10839178e71e"/>
    <ds:schemaRef ds:uri="http://purl.org/dc/elements/1.1/"/>
  </ds:schemaRefs>
</ds:datastoreItem>
</file>

<file path=docMetadata/LabelInfo.xml><?xml version="1.0" encoding="utf-8"?>
<clbl:labelList xmlns:clbl="http://schemas.microsoft.com/office/2020/mipLabelMetadata">
  <clbl:label id="{c620dc48-1d50-4952-8b39-df4d54d74d82}" enabled="0" method="" siteId="{c620dc48-1d50-4952-8b39-df4d54d74d82}" removed="1"/>
</clbl:labelList>
</file>

<file path=docProps/app.xml><?xml version="1.0" encoding="utf-8"?>
<Properties xmlns="http://schemas.openxmlformats.org/officeDocument/2006/extended-properties" xmlns:vt="http://schemas.openxmlformats.org/officeDocument/2006/docPropsVTypes">
  <TotalTime>1196</TotalTime>
  <Words>4197</Words>
  <Application>Microsoft Macintosh PowerPoint</Application>
  <PresentationFormat>Widescreen</PresentationFormat>
  <Paragraphs>357</Paragraphs>
  <Slides>33</Slides>
  <Notes>28</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33</vt:i4>
      </vt:variant>
    </vt:vector>
  </HeadingPairs>
  <TitlesOfParts>
    <vt:vector size="45" baseType="lpstr">
      <vt:lpstr>Aptos</vt:lpstr>
      <vt:lpstr>Arial</vt:lpstr>
      <vt:lpstr>Calibri</vt:lpstr>
      <vt:lpstr>Calibri Light</vt:lpstr>
      <vt:lpstr>Courier New</vt:lpstr>
      <vt:lpstr>Helvetica</vt:lpstr>
      <vt:lpstr>Segoe UI</vt:lpstr>
      <vt:lpstr>Times</vt:lpstr>
      <vt:lpstr>Times New Roman</vt:lpstr>
      <vt:lpstr>Wingdings</vt:lpstr>
      <vt:lpstr>9_Custom Design</vt:lpstr>
      <vt:lpstr>10_Custom Design</vt:lpstr>
      <vt:lpstr>Streamlined Modular Certification Kickoff [State] [System Name]</vt:lpstr>
      <vt:lpstr>Agenda</vt:lpstr>
      <vt:lpstr>SMC Kickoff Purpose, Goals, and Timing</vt:lpstr>
      <vt:lpstr>State and System Profile</vt:lpstr>
      <vt:lpstr>What Is SMC?</vt:lpstr>
      <vt:lpstr>SMC Touchpoints </vt:lpstr>
      <vt:lpstr>SMC Milestones</vt:lpstr>
      <vt:lpstr>APD and SMC Intake Form Relationship</vt:lpstr>
      <vt:lpstr>SMC Elements</vt:lpstr>
      <vt:lpstr>Conditions for Enhanced Funding</vt:lpstr>
      <vt:lpstr>CMS-Required Outcomes </vt:lpstr>
      <vt:lpstr>State-Specific Outcomes </vt:lpstr>
      <vt:lpstr>Metrics</vt:lpstr>
      <vt:lpstr>What to Expect: Operational Readiness Review (ORR)</vt:lpstr>
      <vt:lpstr>About the ORR</vt:lpstr>
      <vt:lpstr>ORR Timeline</vt:lpstr>
      <vt:lpstr>ORR Entry Criteria (1 of 2)</vt:lpstr>
      <vt:lpstr>ORR Entry Criteria (2 of 2)</vt:lpstr>
      <vt:lpstr>Preparing for the ORR</vt:lpstr>
      <vt:lpstr>Sample ORR Agenda</vt:lpstr>
      <vt:lpstr>Post ORR</vt:lpstr>
      <vt:lpstr>What to Expect: Certification Review (CR)</vt:lpstr>
      <vt:lpstr>About the CR</vt:lpstr>
      <vt:lpstr>CR Timeline</vt:lpstr>
      <vt:lpstr>CR Entry Criteria (1 of 3)</vt:lpstr>
      <vt:lpstr>CR Entry Criteria (2 of 3)</vt:lpstr>
      <vt:lpstr>CR Entry Criteria (3 of 3)</vt:lpstr>
      <vt:lpstr>Preparing for the CR</vt:lpstr>
      <vt:lpstr>Sample CR Agenda</vt:lpstr>
      <vt:lpstr>Post CR</vt:lpstr>
      <vt:lpstr>MES Certification Repository</vt:lpstr>
      <vt:lpstr>Additional Information</vt:lpstr>
      <vt:lpstr>Questions and Action Item Recap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SMC</dc:title>
  <dc:creator>Gina Molla</dc:creator>
  <cp:lastModifiedBy>Paul D Kroft</cp:lastModifiedBy>
  <cp:revision>39</cp:revision>
  <dcterms:created xsi:type="dcterms:W3CDTF">2019-05-08T12:44:32Z</dcterms:created>
  <dcterms:modified xsi:type="dcterms:W3CDTF">2026-01-16T15:29:32Z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MITRE Sensitivity">
    <vt:lpwstr>Internal MITRE Information</vt:lpwstr>
  </property>
  <property fmtid="{D5CDD505-2E9C-101B-9397-08002B2CF9AE}" pid="4" name="Release Statement">
    <vt:lpwstr>For Internal MITRE Use</vt:lpwstr>
  </property>
  <property fmtid="{D5CDD505-2E9C-101B-9397-08002B2CF9AE}" pid="5" name="SharedWithUsers">
    <vt:lpwstr>656;#Sepe, Daniello</vt:lpwstr>
  </property>
  <property fmtid="{D5CDD505-2E9C-101B-9397-08002B2CF9AE}" pid="6" name="ContentTypeId">
    <vt:lpwstr>0x010100D8EFBC9B8D937D459242E55D94F812DF</vt:lpwstr>
  </property>
  <property fmtid="{D5CDD505-2E9C-101B-9397-08002B2CF9AE}" pid="7" name="MediaServiceImageTags">
    <vt:lpwstr/>
  </property>
  <property fmtid="{D5CDD505-2E9C-101B-9397-08002B2CF9AE}" pid="8" name="xd_ProgID">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xd_Signature">
    <vt:bool>false</vt:bool>
  </property>
  <property fmtid="{D5CDD505-2E9C-101B-9397-08002B2CF9AE}" pid="13" name="TriggerFlowInfo">
    <vt:lpwstr/>
  </property>
  <property fmtid="{D5CDD505-2E9C-101B-9397-08002B2CF9AE}" pid="14" name="_ColorHex">
    <vt:lpwstr/>
  </property>
  <property fmtid="{D5CDD505-2E9C-101B-9397-08002B2CF9AE}" pid="15" name="_ColorTag">
    <vt:lpwstr/>
  </property>
  <property fmtid="{D5CDD505-2E9C-101B-9397-08002B2CF9AE}" pid="16" name="_Emoji">
    <vt:lpwstr/>
  </property>
</Properties>
</file>